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6" r:id="rId3"/>
    <p:sldId id="278" r:id="rId4"/>
    <p:sldId id="276" r:id="rId5"/>
    <p:sldId id="281" r:id="rId6"/>
    <p:sldId id="282" r:id="rId7"/>
    <p:sldId id="283" r:id="rId8"/>
    <p:sldId id="284" r:id="rId9"/>
    <p:sldId id="285" r:id="rId10"/>
    <p:sldId id="261" r:id="rId11"/>
    <p:sldId id="286" r:id="rId12"/>
    <p:sldId id="287" r:id="rId13"/>
    <p:sldId id="291" r:id="rId14"/>
    <p:sldId id="292" r:id="rId15"/>
    <p:sldId id="293" r:id="rId16"/>
    <p:sldId id="294" r:id="rId17"/>
    <p:sldId id="295" r:id="rId18"/>
    <p:sldId id="290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14" autoAdjust="0"/>
    <p:restoredTop sz="76329" autoAdjust="0"/>
  </p:normalViewPr>
  <p:slideViewPr>
    <p:cSldViewPr>
      <p:cViewPr varScale="1">
        <p:scale>
          <a:sx n="86" d="100"/>
          <a:sy n="86" d="100"/>
        </p:scale>
        <p:origin x="-6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4200A91-FC3F-4634-ADDD-55470B8C37FD}" type="datetimeFigureOut">
              <a:rPr lang="es-ES_tradnl"/>
              <a:pPr>
                <a:defRPr/>
              </a:pPr>
              <a:t>28/10/2013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_tradnl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_tradnl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57A7E6-4C7C-40C7-ACD7-388263DFEB84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 smtClean="0">
              <a:solidFill>
                <a:schemeClr val="accent6"/>
              </a:solidFill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 smtClean="0">
                <a:solidFill>
                  <a:schemeClr val="accent6"/>
                </a:solidFill>
                <a:latin typeface="Arial" charset="0"/>
                <a:cs typeface="Arial" charset="0"/>
              </a:rPr>
              <a:t>Personal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 smtClean="0">
              <a:solidFill>
                <a:schemeClr val="accent6"/>
              </a:solidFill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 smtClean="0">
              <a:solidFill>
                <a:schemeClr val="accent6"/>
              </a:solidFill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 smtClean="0">
              <a:solidFill>
                <a:schemeClr val="accent6"/>
              </a:solidFill>
              <a:latin typeface="Arial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 smtClean="0">
                <a:solidFill>
                  <a:schemeClr val="accent6"/>
                </a:solidFill>
                <a:latin typeface="Arial" charset="0"/>
                <a:cs typeface="Arial" charset="0"/>
              </a:rPr>
              <a:t>Ingresos tributarios por conceptos en 2011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i="1" dirty="0" smtClean="0">
                <a:solidFill>
                  <a:srgbClr val="FF3300"/>
                </a:solidFill>
                <a:latin typeface="Arial" charset="0"/>
                <a:cs typeface="Arial" charset="0"/>
              </a:rPr>
              <a:t>         </a:t>
            </a:r>
            <a:r>
              <a:rPr lang="es-ES" b="1" i="1" dirty="0" smtClean="0">
                <a:solidFill>
                  <a:srgbClr val="0033CC"/>
                </a:solidFill>
                <a:latin typeface="Arial" charset="0"/>
                <a:cs typeface="Arial" charset="0"/>
              </a:rPr>
              <a:t>Total: 161.760 millones de euros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b="1" dirty="0" smtClean="0">
                <a:solidFill>
                  <a:srgbClr val="000099"/>
                </a:solidFill>
                <a:latin typeface="Arial" pitchFamily="34" charset="0"/>
              </a:rPr>
              <a:t>IRPF ..............................................    43,15 %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b="1" dirty="0" smtClean="0">
                <a:solidFill>
                  <a:srgbClr val="000099"/>
                </a:solidFill>
              </a:rPr>
              <a:t> </a:t>
            </a:r>
            <a:r>
              <a:rPr lang="es-ES" b="1" dirty="0" smtClean="0">
                <a:solidFill>
                  <a:srgbClr val="000099"/>
                </a:solidFill>
                <a:latin typeface="Arial" pitchFamily="34" charset="0"/>
              </a:rPr>
              <a:t>I. Sociedades ...............................    10,26 %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b="1" dirty="0" smtClean="0">
                <a:solidFill>
                  <a:srgbClr val="000099"/>
                </a:solidFill>
                <a:latin typeface="Arial" pitchFamily="34" charset="0"/>
              </a:rPr>
              <a:t> I. Renta No Residentes ................     1,26 %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b="1" dirty="0" smtClean="0">
                <a:solidFill>
                  <a:srgbClr val="000099"/>
                </a:solidFill>
                <a:latin typeface="Arial" pitchFamily="34" charset="0"/>
              </a:rPr>
              <a:t> IVA .................................................   30,47 %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b="1" dirty="0" smtClean="0">
                <a:solidFill>
                  <a:srgbClr val="000099"/>
                </a:solidFill>
                <a:latin typeface="Arial" pitchFamily="34" charset="0"/>
              </a:rPr>
              <a:t> II.EE. ..................................... ........    11,73 %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b="1" dirty="0" smtClean="0">
                <a:solidFill>
                  <a:srgbClr val="000099"/>
                </a:solidFill>
                <a:latin typeface="Arial" pitchFamily="34" charset="0"/>
              </a:rPr>
              <a:t> Otros Impuestos ............................    1,94 %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buFontTx/>
              <a:buChar char="•"/>
              <a:defRPr/>
            </a:pPr>
            <a:r>
              <a:rPr lang="es-ES" b="1" dirty="0" smtClean="0">
                <a:solidFill>
                  <a:srgbClr val="000099"/>
                </a:solidFill>
                <a:latin typeface="Arial" pitchFamily="34" charset="0"/>
              </a:rPr>
              <a:t> Tasas y otros ingresos .................    1,19 %</a:t>
            </a:r>
            <a:endParaRPr lang="es-ES" b="1" i="1" dirty="0" smtClean="0">
              <a:solidFill>
                <a:srgbClr val="0033CC"/>
              </a:solidFill>
              <a:latin typeface="Arial" charset="0"/>
              <a:cs typeface="Arial" charset="0"/>
            </a:endParaRPr>
          </a:p>
          <a:p>
            <a:pPr fontAlgn="auto">
              <a:spcBef>
                <a:spcPct val="0"/>
              </a:spcBef>
              <a:spcAft>
                <a:spcPts val="0"/>
              </a:spcAft>
              <a:defRPr/>
            </a:pPr>
            <a:endParaRPr lang="es-ES_tradnl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dirty="0"/>
          </a:p>
        </p:txBody>
      </p:sp>
      <p:sp>
        <p:nvSpPr>
          <p:cNvPr id="1741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0E46B7C-35B1-4FFC-AF39-C378CFB10EE9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s-ES_trad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s-ES" smtClean="0"/>
              <a:t>CSV: verifica la seguridad de la firma sin certificado electrónico. La información que se aporta se vincula al expediente electrónico.</a:t>
            </a:r>
          </a:p>
          <a:p>
            <a:pPr>
              <a:spcBef>
                <a:spcPct val="0"/>
              </a:spcBef>
            </a:pPr>
            <a:endParaRPr lang="es-ES_tradnl" smtClean="0"/>
          </a:p>
        </p:txBody>
      </p:sp>
      <p:sp>
        <p:nvSpPr>
          <p:cNvPr id="3789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8B3113B-6779-49C0-8DB9-81781CBC3B54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s-ES_trad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s-ES" smtClean="0"/>
              <a:t>Cita previa más enfocada a los procedimientos que hace la Agencia de oficio que a la iniciativa del contribuyente (Ej: procedimiento de comprobación para requerir facturas de IVA: pueden aportarlas en el Registro Electrónico, en cualquier Registro de la Admón o puede pedir cita por teléfono o Internet)</a:t>
            </a:r>
          </a:p>
          <a:p>
            <a:pPr>
              <a:spcBef>
                <a:spcPct val="0"/>
              </a:spcBef>
            </a:pPr>
            <a:endParaRPr lang="es-ES_tradnl" smtClean="0"/>
          </a:p>
        </p:txBody>
      </p:sp>
      <p:sp>
        <p:nvSpPr>
          <p:cNvPr id="4198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70AED09-A2F7-4AD0-8D14-BBDE5C97ABFC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s-ES_trad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4572000" algn="l"/>
                <a:tab pos="4667250" algn="l"/>
              </a:tabLst>
              <a:defRPr/>
            </a:pPr>
            <a:r>
              <a:rPr lang="es-ES_tradnl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17 Delegaciones Especiales, 51 Delegaciones Provinciales , 203 Administraciones ,36 Administraciones de Aduanas  y</a:t>
            </a:r>
            <a:endParaRPr lang="es-ES_tradnl" dirty="0" smtClean="0">
              <a:solidFill>
                <a:schemeClr val="accent2"/>
              </a:solidFill>
              <a:latin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4572000" algn="l"/>
                <a:tab pos="4667250" algn="l"/>
              </a:tabLst>
              <a:defRPr/>
            </a:pPr>
            <a:r>
              <a:rPr lang="es-ES_tradnl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1 Delegación Central de Grandes Contribuyentes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4572000" algn="l"/>
                <a:tab pos="4667250" algn="l"/>
              </a:tabLst>
              <a:defRPr/>
            </a:pPr>
            <a:endParaRPr lang="es-ES_tradnl" b="1" i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4572000" algn="l"/>
                <a:tab pos="4667250" algn="l"/>
              </a:tabLst>
              <a:defRPr/>
            </a:pPr>
            <a:r>
              <a:rPr lang="es-ES_tradnl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</a:rPr>
              <a:t>Control tributario :  </a:t>
            </a:r>
            <a:r>
              <a:rPr lang="es-ES" b="1" dirty="0" smtClean="0">
                <a:solidFill>
                  <a:schemeClr val="accent2"/>
                </a:solidFill>
                <a:latin typeface="Arial" pitchFamily="34" charset="0"/>
              </a:rPr>
              <a:t>Actuaciones de control extensivo: Gestión, Actuaciones de control selectivo e investigación Inspección y  Gestión recaudatoria Recaudación. Control Aduanero: Aduanas</a:t>
            </a:r>
            <a:endParaRPr lang="es-E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dirty="0"/>
          </a:p>
        </p:txBody>
      </p:sp>
      <p:sp>
        <p:nvSpPr>
          <p:cNvPr id="20483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0E5DAB-1D98-42E8-9781-B033A04FF985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s-ES_trad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 smtClean="0"/>
              <a:t>1 </a:t>
            </a:r>
            <a:r>
              <a:rPr lang="es-ES" sz="1000" b="1" dirty="0" smtClean="0">
                <a:solidFill>
                  <a:schemeClr val="bg2"/>
                </a:solidFill>
                <a:latin typeface="Arial" pitchFamily="34" charset="0"/>
              </a:rPr>
              <a:t>ATENCIÓN POR INTERNET:  IMPULSO DE LA SEDE ELECTRÓNICA  COMO PRINCIPAL CANAL DE RELACIÓN CON LOS CONTRIBUYENTES</a:t>
            </a:r>
            <a:endParaRPr lang="es-ES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 smtClean="0"/>
              <a:t>Reducción de los servicios personales de atención al contribuyente en la Campaña de Renta (solo a los que necesitan ayuda)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 smtClean="0"/>
              <a:t>2 C Masivo</a:t>
            </a:r>
            <a:r>
              <a:rPr lang="es-ES" dirty="0" smtClean="0"/>
              <a:t>: premisas * Todo gasto supone un ingreso en otra declaración. * Todo IVA soportado supone un IVA devengado en otra declaración. * Toda deducción en un contribuyente suele suponer una renta en otro. </a:t>
            </a:r>
          </a:p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200" b="1" dirty="0" smtClean="0">
                <a:solidFill>
                  <a:schemeClr val="bg2"/>
                </a:solidFill>
                <a:latin typeface="Arial" pitchFamily="34" charset="0"/>
              </a:rPr>
              <a:t>EQUILIBRIO  SOLICITUD- EXPLOTACIÓN DE LA INFORMACIÓN: </a:t>
            </a:r>
            <a:r>
              <a:rPr lang="es-ES" sz="2400" dirty="0" smtClean="0"/>
              <a:t>Cuánto se debe molestar a todos los contribuyentes para encontrar a los que no cumplen. La entrega de información no es gratuita. Tiene un coste muy elevado para los contribuyentes. Se debe tener muy clara su posible explotación antes de solicitarla. </a:t>
            </a:r>
          </a:p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200" b="1" dirty="0" smtClean="0">
                <a:solidFill>
                  <a:schemeClr val="bg2"/>
                </a:solidFill>
                <a:latin typeface="Arial" pitchFamily="34" charset="0"/>
              </a:rPr>
              <a:t>ACERCAR EL CONTROL AL MOMENTO DEL CUMPLIMIENTO: </a:t>
            </a:r>
            <a:r>
              <a:rPr lang="es-ES" sz="2400" dirty="0" smtClean="0"/>
              <a:t>El control siempre lleva aparejada una sanción por lo que se debe reprender lo más cerca posible al momento del incumplimiento</a:t>
            </a:r>
          </a:p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 smtClean="0"/>
              <a:t>3</a:t>
            </a:r>
            <a:r>
              <a:rPr lang="es-ES" dirty="0" smtClean="0"/>
              <a:t> Cualquier duda sobre la situación fiscal del contribuyente que no pueda resolver el control masivo, por falta de información y competencias, debe ser objeto de estudio en control intensivo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dirty="0"/>
          </a:p>
        </p:txBody>
      </p:sp>
      <p:sp>
        <p:nvSpPr>
          <p:cNvPr id="2253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30CB5C3-4930-40D6-820A-0F83425B4696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s-ES_trad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0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</a:t>
            </a:r>
            <a:r>
              <a:rPr lang="es-ES_tradnl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 información es un instrumento importantísimo para facilitar a los contribuyentes el cumplimiento de sus obligaciones tributarias.</a:t>
            </a:r>
            <a:endParaRPr lang="es-ES" sz="240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/>
          </a:p>
        </p:txBody>
      </p:sp>
      <p:sp>
        <p:nvSpPr>
          <p:cNvPr id="24579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B12BE26-C3F5-4D85-B0E8-00C42EDA7FB1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s-ES_trad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 fontScale="32500" lnSpcReduction="20000"/>
          </a:bodyPr>
          <a:lstStyle/>
          <a:p>
            <a:pPr marL="1771650" lvl="3" indent="-514350" algn="just" fontAlgn="auto">
              <a:spcBef>
                <a:spcPts val="600"/>
              </a:spcBef>
              <a:spcAft>
                <a:spcPts val="600"/>
              </a:spcAft>
              <a:defRPr/>
            </a:pPr>
            <a:endParaRPr lang="es-ES" sz="2400" b="1" dirty="0" smtClean="0">
              <a:solidFill>
                <a:schemeClr val="bg2"/>
              </a:solidFill>
            </a:endParaRPr>
          </a:p>
          <a:p>
            <a:pPr marL="1295400" lvl="2" indent="-381000" algn="just" fontAlgn="auto"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endParaRPr lang="es-ES" b="1" dirty="0" smtClean="0">
              <a:solidFill>
                <a:schemeClr val="bg2"/>
              </a:solidFill>
              <a:sym typeface="Wingdings" pitchFamily="2" charset="2"/>
            </a:endParaRPr>
          </a:p>
          <a:p>
            <a:pPr marL="538163" lvl="1" indent="-538163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es-ES" sz="2200" b="1" dirty="0" smtClean="0"/>
              <a:t>El sistema de control masivo es </a:t>
            </a:r>
            <a:r>
              <a:rPr lang="es-ES" sz="2200" b="1" u="sng" dirty="0" smtClean="0"/>
              <a:t>único</a:t>
            </a:r>
            <a:r>
              <a:rPr lang="es-ES" sz="2200" b="1" dirty="0" smtClean="0"/>
              <a:t>, </a:t>
            </a:r>
          </a:p>
          <a:p>
            <a:pPr marL="538163" lvl="1" indent="-538163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es-ES" sz="2200" b="1" dirty="0" smtClean="0"/>
              <a:t>Se parte de los </a:t>
            </a:r>
            <a:r>
              <a:rPr lang="es-ES" sz="2200" b="1" u="sng" dirty="0" smtClean="0"/>
              <a:t>riesgos definidos, </a:t>
            </a:r>
            <a:r>
              <a:rPr lang="es-ES" sz="2200" b="1" dirty="0" smtClean="0"/>
              <a:t>en base a filtros u otras selecciones (Zújar). Hay riesgos que evalúan devoluciones y otros riesgos que tratan de corregir comportamientos de fraude. </a:t>
            </a:r>
          </a:p>
          <a:p>
            <a:pPr marL="538163" lvl="1" indent="-538163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  <a:defRPr/>
            </a:pPr>
            <a:r>
              <a:rPr lang="es-ES" sz="2200" b="1" dirty="0" smtClean="0">
                <a:sym typeface="Wingdings" pitchFamily="2" charset="2"/>
              </a:rPr>
              <a:t>Se </a:t>
            </a:r>
            <a:r>
              <a:rPr lang="es-ES" sz="2200" b="1" u="sng" dirty="0" smtClean="0">
                <a:sym typeface="Wingdings" pitchFamily="2" charset="2"/>
              </a:rPr>
              <a:t>puntúa cada riesgo </a:t>
            </a:r>
            <a:r>
              <a:rPr lang="es-ES" sz="2200" b="1" dirty="0" smtClean="0">
                <a:sym typeface="Wingdings" pitchFamily="2" charset="2"/>
              </a:rPr>
              <a:t>fiscal.</a:t>
            </a:r>
          </a:p>
          <a:p>
            <a:pPr marL="538163" lvl="1" indent="-538163" algn="just" fontAlgn="auto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q"/>
              <a:defRPr/>
            </a:pPr>
            <a:r>
              <a:rPr lang="es-ES" sz="2200" b="1" dirty="0" smtClean="0">
                <a:sym typeface="Wingdings" pitchFamily="2" charset="2"/>
              </a:rPr>
              <a:t>Todas las declaraciones aparecen puntuadas con lo que se pueden </a:t>
            </a:r>
            <a:r>
              <a:rPr lang="es-ES" sz="2200" b="1" u="sng" dirty="0" smtClean="0">
                <a:sym typeface="Wingdings" pitchFamily="2" charset="2"/>
              </a:rPr>
              <a:t>ordenar de menor a mayor riesgo.</a:t>
            </a:r>
          </a:p>
          <a:p>
            <a:pPr marL="538163" lvl="1" indent="-538163" algn="just" fontAlgn="auto">
              <a:spcBef>
                <a:spcPts val="600"/>
              </a:spcBef>
              <a:spcAft>
                <a:spcPts val="300"/>
              </a:spcAft>
              <a:buFont typeface="Wingdings" pitchFamily="2" charset="2"/>
              <a:buChar char="q"/>
              <a:defRPr/>
            </a:pPr>
            <a:r>
              <a:rPr lang="es-ES" sz="2200" b="1" dirty="0" smtClean="0">
                <a:sym typeface="Wingdings" pitchFamily="2" charset="2"/>
              </a:rPr>
              <a:t>Las oficinas no deberán pronunciarse </a:t>
            </a:r>
            <a:r>
              <a:rPr lang="es-ES" sz="2200" b="1" u="sng" dirty="0" smtClean="0">
                <a:sym typeface="Wingdings" pitchFamily="2" charset="2"/>
              </a:rPr>
              <a:t>nunca</a:t>
            </a:r>
            <a:r>
              <a:rPr lang="es-ES" sz="2200" b="1" dirty="0" smtClean="0">
                <a:sym typeface="Wingdings" pitchFamily="2" charset="2"/>
              </a:rPr>
              <a:t> sobre los filtros de los expedientes que se devuelvan.</a:t>
            </a:r>
          </a:p>
          <a:p>
            <a:pPr marL="1295400" lvl="2" indent="-381000" algn="just" fontAlgn="auto"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endParaRPr lang="es-ES" b="1" dirty="0" smtClean="0">
              <a:solidFill>
                <a:schemeClr val="bg2"/>
              </a:solidFill>
              <a:sym typeface="Wingdings" pitchFamily="2" charset="2"/>
            </a:endParaRPr>
          </a:p>
          <a:p>
            <a:pPr marL="1314450" lvl="2" indent="-514350" algn="just" fontAlgn="auto">
              <a:spcBef>
                <a:spcPts val="600"/>
              </a:spcBef>
              <a:spcAft>
                <a:spcPts val="600"/>
              </a:spcAft>
              <a:defRPr/>
            </a:pPr>
            <a:endParaRPr lang="es-ES" b="1" dirty="0" smtClean="0">
              <a:solidFill>
                <a:schemeClr val="bg1"/>
              </a:solidFill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u="sng" cap="all" dirty="0" smtClean="0">
                <a:solidFill>
                  <a:schemeClr val="accent2"/>
                </a:solidFill>
              </a:rPr>
              <a:t>EL control masivo ES UNA herramienta para homogeneizar  </a:t>
            </a:r>
            <a:r>
              <a:rPr lang="es-ES" b="1" u="sng" cap="all" dirty="0" err="1" smtClean="0">
                <a:solidFill>
                  <a:schemeClr val="accent2"/>
                </a:solidFill>
              </a:rPr>
              <a:t>l</a:t>
            </a:r>
            <a:r>
              <a:rPr lang="es-ES" b="1" u="sng" dirty="0" err="1" smtClean="0">
                <a:solidFill>
                  <a:schemeClr val="accent2"/>
                </a:solidFill>
              </a:rPr>
              <a:t>A</a:t>
            </a:r>
            <a:r>
              <a:rPr lang="es-ES" b="1" u="sng" dirty="0" smtClean="0">
                <a:solidFill>
                  <a:schemeClr val="accent2"/>
                </a:solidFill>
              </a:rPr>
              <a:t> PRESIÓN  FISCAL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b="1" u="sng" dirty="0" smtClean="0">
              <a:solidFill>
                <a:schemeClr val="accent2"/>
              </a:solidFill>
            </a:endParaRPr>
          </a:p>
          <a:p>
            <a:pPr marL="914400" lvl="1" indent="-514350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s-ES" sz="2400" b="1" dirty="0" smtClean="0">
                <a:solidFill>
                  <a:schemeClr val="bg2"/>
                </a:solidFill>
              </a:rPr>
              <a:t>Valoración única del riesgo.</a:t>
            </a:r>
          </a:p>
          <a:p>
            <a:pPr marL="914400" lvl="1" indent="-514350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s-ES" sz="2400" b="1" dirty="0" smtClean="0">
                <a:solidFill>
                  <a:schemeClr val="bg2"/>
                </a:solidFill>
              </a:rPr>
              <a:t>Carga de trabajo de cada oficina conforme a su capacidad: traslado del trabajo, no del personal. </a:t>
            </a:r>
          </a:p>
          <a:p>
            <a:pPr marL="914400" lvl="1" indent="-514350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s-ES" sz="2400" b="1" dirty="0" smtClean="0">
                <a:solidFill>
                  <a:schemeClr val="bg2"/>
                </a:solidFill>
                <a:sym typeface="Wingdings" pitchFamily="2" charset="2"/>
              </a:rPr>
              <a:t>Se dedican recursos a los expedientes de mayor riesgo, con independencia de la adscripción.</a:t>
            </a:r>
            <a:endParaRPr lang="es-ES" sz="2400" b="1" dirty="0" smtClean="0">
              <a:solidFill>
                <a:schemeClr val="bg2"/>
              </a:solidFill>
            </a:endParaRPr>
          </a:p>
          <a:p>
            <a:pPr marL="914400" lvl="1" indent="-514350" algn="just" fontAlgn="auto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s-ES" sz="2400" b="1" dirty="0" smtClean="0">
                <a:solidFill>
                  <a:schemeClr val="bg2"/>
                </a:solidFill>
              </a:rPr>
              <a:t>Deslocalización de la comprobación:</a:t>
            </a:r>
          </a:p>
          <a:p>
            <a:pPr marL="1295400" lvl="2" indent="-381000" algn="just" fontAlgn="auto"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s-ES" b="1" dirty="0" smtClean="0">
                <a:solidFill>
                  <a:schemeClr val="bg2"/>
                </a:solidFill>
                <a:sym typeface="Wingdings" pitchFamily="2" charset="2"/>
              </a:rPr>
              <a:t>Expediente electrónico.</a:t>
            </a:r>
          </a:p>
          <a:p>
            <a:pPr marL="1295400" lvl="2" indent="-381000" algn="just" fontAlgn="auto">
              <a:spcBef>
                <a:spcPts val="600"/>
              </a:spcBef>
              <a:spcAft>
                <a:spcPts val="300"/>
              </a:spcAft>
              <a:buFont typeface="Arial" pitchFamily="34" charset="0"/>
              <a:buChar char="•"/>
              <a:defRPr/>
            </a:pPr>
            <a:r>
              <a:rPr lang="es-ES" b="1" dirty="0" smtClean="0">
                <a:solidFill>
                  <a:schemeClr val="bg2"/>
                </a:solidFill>
                <a:sym typeface="Wingdings" pitchFamily="2" charset="2"/>
              </a:rPr>
              <a:t>Atención al contribuyente en cualquier oficina.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dirty="0"/>
          </a:p>
        </p:txBody>
      </p:sp>
      <p:sp>
        <p:nvSpPr>
          <p:cNvPr id="26627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E37140B-2523-4E99-BB45-2F568D68AFC8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s-ES_trad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314450" lvl="2" indent="-514350" algn="just">
              <a:spcBef>
                <a:spcPts val="600"/>
              </a:spcBef>
              <a:spcAft>
                <a:spcPts val="600"/>
              </a:spcAft>
            </a:pPr>
            <a:r>
              <a:rPr lang="es-ES" b="1" smtClean="0">
                <a:solidFill>
                  <a:schemeClr val="bg2"/>
                </a:solidFill>
                <a:sym typeface="Wingdings" pitchFamily="2" charset="2"/>
              </a:rPr>
              <a:t>Utilidad de las aplicaciones informáticas:</a:t>
            </a:r>
          </a:p>
          <a:p>
            <a:pPr marL="1314450" lvl="2" indent="-514350" algn="just">
              <a:spcBef>
                <a:spcPts val="600"/>
              </a:spcBef>
              <a:spcAft>
                <a:spcPts val="600"/>
              </a:spcAft>
            </a:pPr>
            <a:endParaRPr lang="es-ES" b="1" smtClean="0">
              <a:solidFill>
                <a:schemeClr val="bg2"/>
              </a:solidFill>
              <a:sym typeface="Wingdings" pitchFamily="2" charset="2"/>
            </a:endParaRPr>
          </a:p>
          <a:p>
            <a:pPr marL="1314450" lvl="2" indent="-514350" algn="just">
              <a:spcBef>
                <a:spcPts val="600"/>
              </a:spcBef>
              <a:spcAft>
                <a:spcPts val="600"/>
              </a:spcAft>
            </a:pPr>
            <a:r>
              <a:rPr lang="es-ES" b="1" smtClean="0">
                <a:solidFill>
                  <a:schemeClr val="bg2"/>
                </a:solidFill>
                <a:sym typeface="Wingdings" pitchFamily="2" charset="2"/>
              </a:rPr>
              <a:t>Registro de todas las declaraciones.</a:t>
            </a:r>
          </a:p>
          <a:p>
            <a:pPr marL="1314450" lvl="2" indent="-514350" algn="just">
              <a:spcBef>
                <a:spcPts val="600"/>
              </a:spcBef>
              <a:spcAft>
                <a:spcPts val="600"/>
              </a:spcAft>
            </a:pPr>
            <a:r>
              <a:rPr lang="es-ES" b="1" smtClean="0">
                <a:solidFill>
                  <a:schemeClr val="bg2"/>
                </a:solidFill>
                <a:sym typeface="Wingdings" pitchFamily="2" charset="2"/>
              </a:rPr>
              <a:t>Selección de declaraciones incorrectas </a:t>
            </a:r>
          </a:p>
          <a:p>
            <a:pPr marL="1314450" lvl="2" indent="-514350" algn="just">
              <a:spcBef>
                <a:spcPts val="600"/>
              </a:spcBef>
              <a:spcAft>
                <a:spcPts val="600"/>
              </a:spcAft>
            </a:pPr>
            <a:r>
              <a:rPr lang="es-ES" b="1" smtClean="0">
                <a:solidFill>
                  <a:schemeClr val="bg2"/>
                </a:solidFill>
                <a:sym typeface="Wingdings" pitchFamily="2" charset="2"/>
              </a:rPr>
              <a:t>Tramitación de los procedimientos de control</a:t>
            </a:r>
          </a:p>
          <a:p>
            <a:pPr marL="1314450" lvl="2" indent="-514350" algn="just">
              <a:spcBef>
                <a:spcPts val="600"/>
              </a:spcBef>
              <a:spcAft>
                <a:spcPts val="600"/>
              </a:spcAft>
            </a:pPr>
            <a:r>
              <a:rPr lang="es-ES" b="1" smtClean="0">
                <a:solidFill>
                  <a:schemeClr val="bg2"/>
                </a:solidFill>
                <a:sym typeface="Wingdings" pitchFamily="2" charset="2"/>
              </a:rPr>
              <a:t>Extraer datos. </a:t>
            </a:r>
            <a:r>
              <a:rPr lang="es-ES" b="1" smtClean="0">
                <a:solidFill>
                  <a:schemeClr val="bg2"/>
                </a:solidFill>
              </a:rPr>
              <a:t>Se parte de los </a:t>
            </a:r>
            <a:r>
              <a:rPr lang="es-ES" b="1" u="sng" smtClean="0">
                <a:solidFill>
                  <a:schemeClr val="bg2"/>
                </a:solidFill>
              </a:rPr>
              <a:t>riesgos definidos </a:t>
            </a:r>
            <a:r>
              <a:rPr lang="es-ES" b="1" smtClean="0">
                <a:solidFill>
                  <a:schemeClr val="bg2"/>
                </a:solidFill>
              </a:rPr>
              <a:t>en base a filtros u otras selecciones (Zújar).</a:t>
            </a:r>
          </a:p>
          <a:p>
            <a:pPr>
              <a:spcBef>
                <a:spcPct val="0"/>
              </a:spcBef>
            </a:pPr>
            <a:endParaRPr lang="es-ES" smtClean="0"/>
          </a:p>
          <a:p>
            <a:pPr>
              <a:spcBef>
                <a:spcPct val="0"/>
              </a:spcBef>
            </a:pPr>
            <a:endParaRPr lang="es-ES_tradnl" smtClean="0"/>
          </a:p>
        </p:txBody>
      </p:sp>
      <p:sp>
        <p:nvSpPr>
          <p:cNvPr id="28675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99B1F78-83E0-44C3-9D08-4300919A9ED2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s-ES_trad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_tradnl" smtClean="0"/>
          </a:p>
        </p:txBody>
      </p:sp>
      <p:sp>
        <p:nvSpPr>
          <p:cNvPr id="30723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E452CDB-DA8C-442C-8103-D1EA88389C10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s-ES_tradn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s-ES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Censo de Obligados Tributarios</a:t>
            </a:r>
            <a:r>
              <a:rPr lang="es-E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está formado por la totalidad de las personas o entidades que deban tener un </a:t>
            </a:r>
            <a:r>
              <a:rPr lang="es-ES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número de identificación fiscal (NIF)</a:t>
            </a:r>
            <a:r>
              <a:rPr lang="es-E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para sus relaciones de naturaleza o con trascendencia tributaria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¿Quién debe tener NIF? </a:t>
            </a:r>
            <a:r>
              <a:rPr lang="es-E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 normativa tributaria obliga a tener NIF a todas las </a:t>
            </a:r>
            <a:r>
              <a:rPr lang="es-ES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personas físicas, jurídicas y entidades sin personalidad</a:t>
            </a:r>
            <a:r>
              <a:rPr lang="es-ES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para las operaciones de naturaleza o con trascendencia tributaria que vayan a efectuar.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68288" lvl="1" indent="-268288" algn="just" fontAlgn="auto">
              <a:lnSpc>
                <a:spcPts val="2400"/>
              </a:lnSpc>
              <a:spcBef>
                <a:spcPts val="1400"/>
              </a:spcBef>
              <a:spcAft>
                <a:spcPts val="0"/>
              </a:spcAft>
              <a:defRPr/>
            </a:pPr>
            <a:r>
              <a:rPr lang="es-ES" sz="2200" b="1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¿Quién asigna el NIF?</a:t>
            </a:r>
          </a:p>
          <a:p>
            <a:pPr marL="268288" lvl="1" indent="-268288" algn="just" fontAlgn="auto">
              <a:lnSpc>
                <a:spcPts val="2400"/>
              </a:lnSpc>
              <a:spcBef>
                <a:spcPts val="14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20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La asignación del NIF de </a:t>
            </a:r>
            <a:r>
              <a:rPr lang="es-ES" sz="2200" b="1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personas jurídicas </a:t>
            </a:r>
            <a:r>
              <a:rPr lang="es-ES" sz="220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y entidades sin personalidad corresponde </a:t>
            </a:r>
            <a:r>
              <a:rPr lang="es-ES" sz="2200" u="sng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siempre</a:t>
            </a:r>
            <a:r>
              <a:rPr lang="es-ES" sz="220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 a </a:t>
            </a:r>
            <a:r>
              <a:rPr lang="es-ES" sz="2200" b="1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la Administración Tributaria.</a:t>
            </a:r>
          </a:p>
          <a:p>
            <a:pPr marL="268288" lvl="1" indent="-268288" algn="just" fontAlgn="auto">
              <a:lnSpc>
                <a:spcPts val="2400"/>
              </a:lnSpc>
              <a:spcBef>
                <a:spcPts val="14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20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En el caso de </a:t>
            </a:r>
            <a:r>
              <a:rPr lang="es-ES" sz="2200" b="1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personas físicas </a:t>
            </a:r>
            <a:r>
              <a:rPr lang="es-ES" sz="220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se </a:t>
            </a:r>
            <a:r>
              <a:rPr lang="es-ES" sz="2200" u="sng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comparte</a:t>
            </a:r>
            <a:r>
              <a:rPr lang="es-ES" sz="220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 esta competencia con el </a:t>
            </a:r>
            <a:r>
              <a:rPr lang="es-ES" sz="2200" b="1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Ministerio del Interior </a:t>
            </a:r>
            <a:r>
              <a:rPr lang="es-ES" sz="220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porque su NIF, en la mayoría de los casos, es el </a:t>
            </a:r>
            <a:r>
              <a:rPr lang="es-ES" sz="2200" b="1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DNI </a:t>
            </a:r>
            <a:r>
              <a:rPr lang="es-ES" sz="220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(Documento Nacional de Identidad) </a:t>
            </a:r>
            <a:r>
              <a:rPr lang="es-ES" sz="2200" b="1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o NIE </a:t>
            </a:r>
            <a:r>
              <a:rPr lang="es-ES" sz="220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(Número de Identidad de Extranjero).</a:t>
            </a:r>
          </a:p>
          <a:p>
            <a:pPr marL="268288" lvl="1" indent="-268288" algn="just" fontAlgn="auto">
              <a:lnSpc>
                <a:spcPts val="2400"/>
              </a:lnSpc>
              <a:spcBef>
                <a:spcPts val="1400"/>
              </a:spcBef>
              <a:spcAft>
                <a:spcPts val="0"/>
              </a:spcAft>
              <a:defRPr/>
            </a:pPr>
            <a:r>
              <a:rPr lang="es-ES" sz="2200" smtClean="0">
                <a:solidFill>
                  <a:schemeClr val="bg1"/>
                </a:solidFill>
                <a:latin typeface="Arial" pitchFamily="34" charset="0"/>
                <a:cs typeface="Times New Roman" pitchFamily="18" charset="0"/>
              </a:rPr>
              <a:t>     ES LA FORMA MÁS RÁPIDA Y MENOS COSTOSA</a:t>
            </a:r>
            <a:endParaRPr lang="es-ES" sz="200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mtClean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/>
          </a:p>
        </p:txBody>
      </p:sp>
      <p:sp>
        <p:nvSpPr>
          <p:cNvPr id="32771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2D3F435-3FF3-4799-8F62-730A901A6528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s-ES_trad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1 Marcador de imagen de diapositiva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s-ES" smtClean="0"/>
              <a:t>La firma electrónica avanzada no ha funcionado en P físicas</a:t>
            </a:r>
          </a:p>
          <a:p>
            <a:pPr>
              <a:spcBef>
                <a:spcPct val="0"/>
              </a:spcBef>
            </a:pPr>
            <a:endParaRPr lang="es-ES_tradnl" smtClean="0"/>
          </a:p>
        </p:txBody>
      </p:sp>
      <p:sp>
        <p:nvSpPr>
          <p:cNvPr id="34819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1304D8-DA27-4B65-99E1-8C92FCA071F5}" type="slidenum">
              <a:rPr lang="es-ES_tradnl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DEFF7-5D76-4FA5-A858-C4A867E5487E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19092-4235-4B8D-8B75-44E24DE7B8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D0950-A184-489B-AA09-A4BCCA29D33E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2A7A3-200A-49E8-9BF3-B241705B6CC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FA219-9E1F-4DD9-8671-E830D54E5708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628936-138B-4EB3-A77F-0FFB73F74E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A27400-A22B-4B8E-A7F0-0211D418CB66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C9C1B-4B45-44B2-A436-2B5EE3FB780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A13974-4752-4FA0-9F7E-0F99FD044830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61567-5DF1-4950-98CA-DB17AFA8B26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8B299-59F9-4C4C-A8F1-BCBBC1DDD26A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6EB1C-4901-4FBE-8CBF-C7C4E159194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3C9A9-05BE-4CCB-8096-66D9D41C245B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9AEC1-1991-47E0-BD4C-752ED3B6BD6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1ED8F-EF41-4DD4-866A-AF36AB8BDF6C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AA670F-A18B-47A1-BD11-B15DD7A91CC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60A03-D617-4BEF-AA97-CA07E234A972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5D5DF-8121-43FD-ACAC-51CCAEC36A4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F3E79-29FF-4AB8-8383-49070BFD82DF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2C01B-38C4-4E7D-A0F7-836E2AACB5A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13D43-F167-4381-A62A-8CB4A09F2E3E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65495-B535-48DD-90C0-8D0AB74FC99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A706498-C078-49C7-A277-83E33C95F01D}" type="datetimeFigureOut">
              <a:rPr lang="en-US"/>
              <a:pPr>
                <a:defRPr/>
              </a:pPr>
              <a:t>10/28/2013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ADCC3D-5491-4B80-B879-A4A382201B5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8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14339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6 CuadroTexto"/>
          <p:cNvSpPr txBox="1">
            <a:spLocks noChangeArrowheads="1"/>
          </p:cNvSpPr>
          <p:nvPr/>
        </p:nvSpPr>
        <p:spPr bwMode="auto">
          <a:xfrm>
            <a:off x="571500" y="6429375"/>
            <a:ext cx="82153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s-ES" sz="1400" i="1">
                <a:solidFill>
                  <a:srgbClr val="0000CC"/>
                </a:solidFill>
              </a:rPr>
              <a:t>Rocío Mena Pérez                                                             Gabinete de la Dirección General de la AEAT </a:t>
            </a:r>
          </a:p>
        </p:txBody>
      </p:sp>
      <p:pic>
        <p:nvPicPr>
          <p:cNvPr id="14341" name="0 Imagen" descr="logo_eurosocial_rgb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3" y="928688"/>
            <a:ext cx="8072437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 Título"/>
          <p:cNvSpPr>
            <a:spLocks noGrp="1"/>
          </p:cNvSpPr>
          <p:nvPr>
            <p:ph type="ctrTitle" idx="4294967295"/>
          </p:nvPr>
        </p:nvSpPr>
        <p:spPr>
          <a:xfrm>
            <a:off x="323850" y="3000375"/>
            <a:ext cx="8610600" cy="31432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  <a:t>ELEMENTOS BÁSICOS </a:t>
            </a:r>
            <a:b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  <a:t>DEL MODELO DE GESTIÓN DEL SISTEMA TRIBUTARIO EN ESPAÑA</a:t>
            </a:r>
            <a:b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  <a:t>Encuentro sobre Registro de Contribuyentes Antigua (Guatemala).             </a:t>
            </a:r>
            <a:b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s-ES" sz="24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AGOSTO 2013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29699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42938" y="2071688"/>
            <a:ext cx="7848600" cy="40005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defTabSz="762000" fontAlgn="auto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s-ES_tradnl" sz="2000" b="1" u="sng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Perspectiva organizativa</a:t>
            </a:r>
          </a:p>
          <a:p>
            <a:pPr marL="274638" indent="-274638" algn="just" defTabSz="7620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Departamento de Informática Tributaria: al mismo nivel que el resto de     Departamentos de la organización.</a:t>
            </a:r>
          </a:p>
          <a:p>
            <a:pPr algn="just" defTabSz="7620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  Fuerte implantación de la informática en los procedimientos gestores.</a:t>
            </a:r>
          </a:p>
          <a:p>
            <a:pPr marL="274638" indent="-274638" algn="just" defTabSz="7620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Gestión de la organización basada en objetivos que se fijan anualmente y cuya consecución se puede cuantificar de una manera objetiva</a:t>
            </a:r>
          </a:p>
          <a:p>
            <a:pPr marL="274638" indent="-274638" algn="just" defTabSz="7620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Orientación hacia el ciudadano con un fuerte énfasis en los sistemas que disminuyan el coste soportado en el cumplimiento de sus obligaciones fiscales</a:t>
            </a:r>
          </a:p>
          <a:p>
            <a:pPr marL="274638" indent="-274638" algn="just" defTabSz="7620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Dirección de proyectos a cargo de personal interno con contratación de asistencia técnica para labores de apoyo a los grupos establecidos.</a:t>
            </a:r>
          </a:p>
          <a:p>
            <a:pPr algn="just" defTabSz="7620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  Personal altamente cualificado tanto en el ámbito técnico como tributario.</a:t>
            </a:r>
          </a:p>
          <a:p>
            <a:pPr algn="just" defTabSz="762000"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_tradnl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itchFamily="34" charset="0"/>
              </a:rPr>
              <a:t>  Desarrollo y explotación a cargo del DIT (excepto DINC)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714375" y="714375"/>
            <a:ext cx="7772400" cy="1143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_tradnl" sz="28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Modelo de gestión de las Tecnologías</a:t>
            </a:r>
            <a:br>
              <a:rPr lang="es-ES_tradnl" sz="28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</a:br>
            <a:r>
              <a:rPr lang="es-ES_tradnl" sz="2800" b="1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de la Información en la AEAT.</a:t>
            </a:r>
            <a:endParaRPr lang="es-ES_tradnl" sz="2800" b="1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31747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Line 12"/>
          <p:cNvSpPr>
            <a:spLocks noChangeShapeType="1"/>
          </p:cNvSpPr>
          <p:nvPr/>
        </p:nvSpPr>
        <p:spPr bwMode="auto">
          <a:xfrm>
            <a:off x="3452813" y="4019550"/>
            <a:ext cx="0" cy="0"/>
          </a:xfrm>
          <a:prstGeom prst="line">
            <a:avLst/>
          </a:prstGeom>
          <a:noFill/>
          <a:ln w="106363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0" name="Line 13"/>
          <p:cNvSpPr>
            <a:spLocks noChangeShapeType="1"/>
          </p:cNvSpPr>
          <p:nvPr/>
        </p:nvSpPr>
        <p:spPr bwMode="auto">
          <a:xfrm>
            <a:off x="4784725" y="4148138"/>
            <a:ext cx="1588" cy="0"/>
          </a:xfrm>
          <a:prstGeom prst="line">
            <a:avLst/>
          </a:prstGeom>
          <a:noFill/>
          <a:ln w="106363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751" name="Oval 3"/>
          <p:cNvSpPr>
            <a:spLocks noChangeArrowheads="1"/>
          </p:cNvSpPr>
          <p:nvPr/>
        </p:nvSpPr>
        <p:spPr bwMode="auto">
          <a:xfrm>
            <a:off x="938213" y="1143000"/>
            <a:ext cx="4419600" cy="421481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s-ES_tradnl"/>
          </a:p>
        </p:txBody>
      </p:sp>
      <p:sp>
        <p:nvSpPr>
          <p:cNvPr id="31752" name="Text Box 4"/>
          <p:cNvSpPr txBox="1">
            <a:spLocks noChangeArrowheads="1"/>
          </p:cNvSpPr>
          <p:nvPr/>
        </p:nvSpPr>
        <p:spPr bwMode="auto">
          <a:xfrm>
            <a:off x="1776413" y="1743075"/>
            <a:ext cx="25749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600" b="1"/>
              <a:t>CENSO</a:t>
            </a:r>
            <a:r>
              <a:rPr lang="es-ES" sz="1600" b="1">
                <a:solidFill>
                  <a:srgbClr val="000099"/>
                </a:solidFill>
              </a:rPr>
              <a:t> </a:t>
            </a:r>
            <a:r>
              <a:rPr lang="es-ES" sz="1600" b="1"/>
              <a:t>DE OBLIGADOS</a:t>
            </a:r>
          </a:p>
        </p:txBody>
      </p:sp>
      <p:sp>
        <p:nvSpPr>
          <p:cNvPr id="31753" name="Oval 5"/>
          <p:cNvSpPr>
            <a:spLocks noChangeArrowheads="1"/>
          </p:cNvSpPr>
          <p:nvPr/>
        </p:nvSpPr>
        <p:spPr bwMode="auto">
          <a:xfrm>
            <a:off x="1700213" y="2357438"/>
            <a:ext cx="2895600" cy="27432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s-ES_tradnl"/>
          </a:p>
        </p:txBody>
      </p:sp>
      <p:sp>
        <p:nvSpPr>
          <p:cNvPr id="31754" name="Text Box 6"/>
          <p:cNvSpPr txBox="1">
            <a:spLocks noChangeArrowheads="1"/>
          </p:cNvSpPr>
          <p:nvPr/>
        </p:nvSpPr>
        <p:spPr bwMode="auto">
          <a:xfrm>
            <a:off x="2233613" y="2744788"/>
            <a:ext cx="19050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1400" b="1">
                <a:solidFill>
                  <a:srgbClr val="000099"/>
                </a:solidFill>
              </a:rPr>
              <a:t>CENSO DE EMPRESARIOS,</a:t>
            </a:r>
          </a:p>
          <a:p>
            <a:pPr algn="ctr"/>
            <a:r>
              <a:rPr lang="es-ES" sz="1400" b="1">
                <a:solidFill>
                  <a:srgbClr val="000099"/>
                </a:solidFill>
              </a:rPr>
              <a:t>PROFESIONALES </a:t>
            </a:r>
          </a:p>
          <a:p>
            <a:pPr algn="ctr"/>
            <a:r>
              <a:rPr lang="es-ES" sz="1400" b="1">
                <a:solidFill>
                  <a:srgbClr val="000099"/>
                </a:solidFill>
              </a:rPr>
              <a:t>Y RETENEDORES</a:t>
            </a:r>
          </a:p>
        </p:txBody>
      </p:sp>
      <p:sp>
        <p:nvSpPr>
          <p:cNvPr id="31755" name="Oval 7" descr="Vertical clara"/>
          <p:cNvSpPr>
            <a:spLocks noChangeArrowheads="1"/>
          </p:cNvSpPr>
          <p:nvPr/>
        </p:nvSpPr>
        <p:spPr bwMode="auto">
          <a:xfrm>
            <a:off x="2233613" y="3729038"/>
            <a:ext cx="1143000" cy="1066800"/>
          </a:xfrm>
          <a:prstGeom prst="ellipse">
            <a:avLst/>
          </a:prstGeom>
          <a:pattFill prst="ltVert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s-ES_tradnl"/>
          </a:p>
        </p:txBody>
      </p:sp>
      <p:sp>
        <p:nvSpPr>
          <p:cNvPr id="31756" name="Text Box 8"/>
          <p:cNvSpPr txBox="1">
            <a:spLocks noChangeArrowheads="1"/>
          </p:cNvSpPr>
          <p:nvPr/>
        </p:nvSpPr>
        <p:spPr bwMode="auto">
          <a:xfrm>
            <a:off x="2462213" y="41195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400" b="1"/>
              <a:t>ROI</a:t>
            </a:r>
          </a:p>
        </p:txBody>
      </p:sp>
      <p:sp>
        <p:nvSpPr>
          <p:cNvPr id="31757" name="Oval 9" descr="Horizontal clara"/>
          <p:cNvSpPr>
            <a:spLocks noChangeArrowheads="1"/>
          </p:cNvSpPr>
          <p:nvPr/>
        </p:nvSpPr>
        <p:spPr bwMode="auto">
          <a:xfrm>
            <a:off x="2995613" y="4081463"/>
            <a:ext cx="914400" cy="914400"/>
          </a:xfrm>
          <a:prstGeom prst="ellipse">
            <a:avLst/>
          </a:prstGeom>
          <a:pattFill prst="ltHorz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400" b="1"/>
              <a:t>REOE</a:t>
            </a:r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 flipV="1">
            <a:off x="4357688" y="1557338"/>
            <a:ext cx="1214437" cy="300037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n>
                <a:solidFill>
                  <a:srgbClr val="000099"/>
                </a:solidFill>
              </a:ln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6072188" y="2143125"/>
            <a:ext cx="2590800" cy="400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Empresarios, profesionales y retenedores en general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Otras personas jurídicas que realizan </a:t>
            </a:r>
            <a:r>
              <a:rPr lang="es-ES" sz="1400" b="1" dirty="0" err="1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AIB’s</a:t>
            </a: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 sujetas al IVA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No residentes con establecimiento permanente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Entidades Atribución Rentas constituidas en el extranjero con presencia en territorio español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No establecidos, sujetos pasivos IVA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Socios, Herederos y partícipes en EAR</a:t>
            </a:r>
            <a:endParaRPr lang="es-ES_tradnl" sz="1200" dirty="0">
              <a:solidFill>
                <a:schemeClr val="accent1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31760" name="AutoShape 12"/>
          <p:cNvSpPr>
            <a:spLocks/>
          </p:cNvSpPr>
          <p:nvPr/>
        </p:nvSpPr>
        <p:spPr bwMode="auto">
          <a:xfrm>
            <a:off x="5715000" y="2209800"/>
            <a:ext cx="304800" cy="3862388"/>
          </a:xfrm>
          <a:prstGeom prst="leftBrace">
            <a:avLst>
              <a:gd name="adj1" fmla="val 110410"/>
              <a:gd name="adj2" fmla="val 50000"/>
            </a:avLst>
          </a:prstGeom>
          <a:noFill/>
          <a:ln w="1905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000099"/>
              </a:solidFill>
            </a:endParaRPr>
          </a:p>
        </p:txBody>
      </p:sp>
      <p:sp>
        <p:nvSpPr>
          <p:cNvPr id="31761" name="Line 13"/>
          <p:cNvSpPr>
            <a:spLocks noChangeShapeType="1"/>
          </p:cNvSpPr>
          <p:nvPr/>
        </p:nvSpPr>
        <p:spPr bwMode="auto">
          <a:xfrm>
            <a:off x="3886200" y="3709988"/>
            <a:ext cx="1828800" cy="214312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Box 15"/>
          <p:cNvSpPr txBox="1">
            <a:spLocks noChangeArrowheads="1"/>
          </p:cNvSpPr>
          <p:nvPr/>
        </p:nvSpPr>
        <p:spPr bwMode="auto">
          <a:xfrm>
            <a:off x="428625" y="5072063"/>
            <a:ext cx="18240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Operadores económicos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que realizan entregas y adquisiciones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intracomunitarias</a:t>
            </a:r>
          </a:p>
        </p:txBody>
      </p:sp>
      <p:sp>
        <p:nvSpPr>
          <p:cNvPr id="31763" name="Line 16"/>
          <p:cNvSpPr>
            <a:spLocks noChangeShapeType="1"/>
          </p:cNvSpPr>
          <p:nvPr/>
        </p:nvSpPr>
        <p:spPr bwMode="auto">
          <a:xfrm>
            <a:off x="3605213" y="4643438"/>
            <a:ext cx="923925" cy="709612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1764" name="Oval 17"/>
          <p:cNvSpPr>
            <a:spLocks noChangeArrowheads="1"/>
          </p:cNvSpPr>
          <p:nvPr/>
        </p:nvSpPr>
        <p:spPr bwMode="auto">
          <a:xfrm>
            <a:off x="3071813" y="3729038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400" b="1"/>
              <a:t>GGEE</a:t>
            </a:r>
          </a:p>
        </p:txBody>
      </p:sp>
      <p:sp>
        <p:nvSpPr>
          <p:cNvPr id="24" name="Line 18"/>
          <p:cNvSpPr>
            <a:spLocks noChangeShapeType="1"/>
          </p:cNvSpPr>
          <p:nvPr/>
        </p:nvSpPr>
        <p:spPr bwMode="auto">
          <a:xfrm>
            <a:off x="3571875" y="4110038"/>
            <a:ext cx="1600200" cy="76200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ln>
                <a:solidFill>
                  <a:srgbClr val="000099"/>
                </a:solidFill>
              </a:ln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25" name="Text Box 19"/>
          <p:cNvSpPr txBox="1">
            <a:spLocks noChangeArrowheads="1"/>
          </p:cNvSpPr>
          <p:nvPr/>
        </p:nvSpPr>
        <p:spPr bwMode="auto">
          <a:xfrm>
            <a:off x="5000625" y="4643438"/>
            <a:ext cx="9715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</a:rPr>
              <a:t>Grandes Empresas</a:t>
            </a:r>
            <a:endParaRPr lang="es-ES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</a:endParaRPr>
          </a:p>
        </p:txBody>
      </p:sp>
      <p:sp>
        <p:nvSpPr>
          <p:cNvPr id="31767" name="Text Box 20"/>
          <p:cNvSpPr txBox="1">
            <a:spLocks noChangeArrowheads="1"/>
          </p:cNvSpPr>
          <p:nvPr/>
        </p:nvSpPr>
        <p:spPr bwMode="auto">
          <a:xfrm rot="-756594">
            <a:off x="4225925" y="1273175"/>
            <a:ext cx="18796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400" b="1">
                <a:solidFill>
                  <a:schemeClr val="bg1"/>
                </a:solidFill>
              </a:rPr>
              <a:t>Sin restricciones</a:t>
            </a:r>
          </a:p>
        </p:txBody>
      </p:sp>
      <p:sp>
        <p:nvSpPr>
          <p:cNvPr id="31768" name="AutoShape 21"/>
          <p:cNvSpPr>
            <a:spLocks/>
          </p:cNvSpPr>
          <p:nvPr/>
        </p:nvSpPr>
        <p:spPr bwMode="auto">
          <a:xfrm>
            <a:off x="5715000" y="1066800"/>
            <a:ext cx="285750" cy="1004888"/>
          </a:xfrm>
          <a:prstGeom prst="leftBrace">
            <a:avLst>
              <a:gd name="adj1" fmla="val 38895"/>
              <a:gd name="adj2" fmla="val 50000"/>
            </a:avLst>
          </a:prstGeom>
          <a:noFill/>
          <a:ln w="19050">
            <a:solidFill>
              <a:srgbClr val="000099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_tradnl">
              <a:solidFill>
                <a:srgbClr val="000099"/>
              </a:solidFill>
            </a:endParaRPr>
          </a:p>
        </p:txBody>
      </p:sp>
      <p:sp>
        <p:nvSpPr>
          <p:cNvPr id="28" name="Text Box 22"/>
          <p:cNvSpPr txBox="1">
            <a:spLocks noChangeArrowheads="1"/>
          </p:cNvSpPr>
          <p:nvPr/>
        </p:nvSpPr>
        <p:spPr bwMode="auto">
          <a:xfrm>
            <a:off x="3743325" y="5214938"/>
            <a:ext cx="21431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</a:rPr>
              <a:t>Empresarios y profesionales con derecho a devolución mensual IVA (artículo 30 RIVA)</a:t>
            </a:r>
          </a:p>
        </p:txBody>
      </p:sp>
      <p:sp>
        <p:nvSpPr>
          <p:cNvPr id="29" name="Rectangle 24"/>
          <p:cNvSpPr>
            <a:spLocks noChangeArrowheads="1"/>
          </p:cNvSpPr>
          <p:nvPr/>
        </p:nvSpPr>
        <p:spPr bwMode="auto">
          <a:xfrm>
            <a:off x="5969000" y="1128713"/>
            <a:ext cx="263525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4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Personas y entidades con NIF, físicas o jurídicas, nacionales o extranjeras, residentes o no residen</a:t>
            </a:r>
            <a:r>
              <a:rPr lang="es-ES" sz="1400" b="1" dirty="0">
                <a:solidFill>
                  <a:srgbClr val="000099"/>
                </a:solidFill>
                <a:latin typeface="Arial" pitchFamily="34" charset="0"/>
              </a:rPr>
              <a:t>tes</a:t>
            </a:r>
          </a:p>
        </p:txBody>
      </p:sp>
      <p:sp>
        <p:nvSpPr>
          <p:cNvPr id="31771" name="Oval 26"/>
          <p:cNvSpPr>
            <a:spLocks noChangeArrowheads="1"/>
          </p:cNvSpPr>
          <p:nvPr/>
        </p:nvSpPr>
        <p:spPr bwMode="auto">
          <a:xfrm>
            <a:off x="2614613" y="4491038"/>
            <a:ext cx="609600" cy="609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400" b="1"/>
              <a:t>IIEE</a:t>
            </a:r>
          </a:p>
        </p:txBody>
      </p:sp>
      <p:sp>
        <p:nvSpPr>
          <p:cNvPr id="31772" name="Line 27"/>
          <p:cNvSpPr>
            <a:spLocks noChangeShapeType="1"/>
          </p:cNvSpPr>
          <p:nvPr/>
        </p:nvSpPr>
        <p:spPr bwMode="auto">
          <a:xfrm flipH="1">
            <a:off x="1428750" y="4352925"/>
            <a:ext cx="1100138" cy="64770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2073275" y="5572125"/>
            <a:ext cx="1570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Registro territorial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2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</a:rPr>
              <a:t>IIEE fabricación</a:t>
            </a:r>
          </a:p>
        </p:txBody>
      </p:sp>
      <p:sp>
        <p:nvSpPr>
          <p:cNvPr id="31774" name="Line 14"/>
          <p:cNvSpPr>
            <a:spLocks noChangeShapeType="1"/>
          </p:cNvSpPr>
          <p:nvPr/>
        </p:nvSpPr>
        <p:spPr bwMode="auto">
          <a:xfrm flipH="1">
            <a:off x="2786063" y="4924425"/>
            <a:ext cx="100012" cy="857250"/>
          </a:xfrm>
          <a:prstGeom prst="line">
            <a:avLst/>
          </a:prstGeom>
          <a:noFill/>
          <a:ln w="9525">
            <a:solidFill>
              <a:srgbClr val="0000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533400" y="785794"/>
            <a:ext cx="8070850" cy="369332"/>
          </a:xfrm>
          <a:prstGeom prst="rect">
            <a:avLst/>
          </a:prstGeom>
          <a:solidFill>
            <a:schemeClr val="tx1"/>
          </a:soli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b="1" dirty="0">
                <a:ln w="1905"/>
                <a:solidFill>
                  <a:schemeClr val="accent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1. Los Censos en el ámbito del Estado (competencia AEAT)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33795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797" name="2 CuadroTexto"/>
          <p:cNvSpPr txBox="1">
            <a:spLocks noChangeArrowheads="1"/>
          </p:cNvSpPr>
          <p:nvPr/>
        </p:nvSpPr>
        <p:spPr bwMode="auto">
          <a:xfrm>
            <a:off x="0" y="714375"/>
            <a:ext cx="89296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FACILITAR EL ACCESO DE LAS PERSONAS FÍSICAS A LOS SERVICIOS TELEMÁTICOS</a:t>
            </a:r>
          </a:p>
          <a:p>
            <a:endParaRPr lang="es-E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57188" y="1643063"/>
            <a:ext cx="8358187" cy="44624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625475" lvl="1" indent="2730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s-ES" sz="2400" b="1" dirty="0">
                <a:solidFill>
                  <a:srgbClr val="C00000"/>
                </a:solidFill>
                <a:latin typeface="Arial" pitchFamily="34" charset="0"/>
              </a:rPr>
              <a:t> </a:t>
            </a:r>
            <a:r>
              <a:rPr lang="es-ES" sz="2400" dirty="0">
                <a:solidFill>
                  <a:srgbClr val="C00000"/>
                </a:solidFill>
                <a:latin typeface="Arial" pitchFamily="34" charset="0"/>
              </a:rPr>
              <a:t>Simplificando</a:t>
            </a:r>
            <a:r>
              <a:rPr lang="es-ES" sz="24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 </a:t>
            </a:r>
            <a:r>
              <a:rPr lang="es-ES" sz="2400" dirty="0">
                <a:solidFill>
                  <a:srgbClr val="000099"/>
                </a:solidFill>
                <a:latin typeface="Arial" pitchFamily="34" charset="0"/>
              </a:rPr>
              <a:t>los procedimientos y aplicaciones informáticas</a:t>
            </a:r>
          </a:p>
          <a:p>
            <a:pPr marL="625475" lvl="1" indent="273050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es-ES" sz="2400" dirty="0">
              <a:solidFill>
                <a:srgbClr val="000099"/>
              </a:solidFill>
              <a:latin typeface="Arial" pitchFamily="34" charset="0"/>
            </a:endParaRPr>
          </a:p>
          <a:p>
            <a:pPr marL="1341438" lvl="2" fontAlgn="auto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Wingdings" pitchFamily="2" charset="2"/>
              <a:buChar char="§"/>
              <a:defRPr/>
            </a:pPr>
            <a:r>
              <a:rPr lang="es-ES" sz="2000" dirty="0">
                <a:solidFill>
                  <a:srgbClr val="000099"/>
                </a:solidFill>
                <a:latin typeface="Arial" pitchFamily="34" charset="0"/>
              </a:rPr>
              <a:t> Mejorar </a:t>
            </a:r>
            <a:r>
              <a:rPr lang="es-ES" sz="2000" dirty="0">
                <a:solidFill>
                  <a:srgbClr val="000099"/>
                </a:solidFill>
                <a:latin typeface="Arial" pitchFamily="34" charset="0"/>
              </a:rPr>
              <a:t>la usabilidad de las aplicaciones</a:t>
            </a:r>
          </a:p>
          <a:p>
            <a:pPr marL="1341438" lvl="2" fontAlgn="auto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Wingdings" pitchFamily="2" charset="2"/>
              <a:buChar char="§"/>
              <a:defRPr/>
            </a:pPr>
            <a:r>
              <a:rPr lang="es-ES" sz="2000" dirty="0">
                <a:solidFill>
                  <a:srgbClr val="000099"/>
                </a:solidFill>
                <a:latin typeface="Arial" pitchFamily="34" charset="0"/>
              </a:rPr>
              <a:t> Vídeos explicativos </a:t>
            </a:r>
          </a:p>
          <a:p>
            <a:pPr marL="1341438" lvl="2" fontAlgn="auto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Wingdings" pitchFamily="2" charset="2"/>
              <a:buChar char="§"/>
              <a:defRPr/>
            </a:pPr>
            <a:r>
              <a:rPr lang="es-ES" sz="2000" dirty="0">
                <a:solidFill>
                  <a:srgbClr val="000099"/>
                </a:solidFill>
                <a:latin typeface="Arial" pitchFamily="34" charset="0"/>
              </a:rPr>
              <a:t> Utilización </a:t>
            </a:r>
            <a:r>
              <a:rPr lang="es-ES" sz="2000" dirty="0">
                <a:solidFill>
                  <a:srgbClr val="000099"/>
                </a:solidFill>
                <a:latin typeface="Arial" pitchFamily="34" charset="0"/>
              </a:rPr>
              <a:t>de redes sociales</a:t>
            </a:r>
          </a:p>
          <a:p>
            <a:pPr marL="625475" lvl="1" indent="-168275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sz="24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marL="625475" lvl="1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tabLst>
                <a:tab pos="898525" algn="l"/>
              </a:tabLst>
              <a:defRPr/>
            </a:pPr>
            <a:r>
              <a:rPr lang="es-ES" sz="2400" dirty="0">
                <a:solidFill>
                  <a:srgbClr val="C00000"/>
                </a:solidFill>
                <a:latin typeface="Arial" pitchFamily="34" charset="0"/>
              </a:rPr>
              <a:t>  </a:t>
            </a:r>
            <a:r>
              <a:rPr lang="es-ES" sz="2400" dirty="0">
                <a:solidFill>
                  <a:schemeClr val="tx2"/>
                </a:solidFill>
                <a:latin typeface="Arial" pitchFamily="34" charset="0"/>
              </a:rPr>
              <a:t>Potenciando y simplificando los </a:t>
            </a:r>
            <a:r>
              <a:rPr lang="es-ES" sz="2400" dirty="0">
                <a:solidFill>
                  <a:schemeClr val="accent2"/>
                </a:solidFill>
                <a:latin typeface="Arial" pitchFamily="34" charset="0"/>
              </a:rPr>
              <a:t>sistemas de identificación y firma electrónica no avanzada </a:t>
            </a:r>
            <a:r>
              <a:rPr lang="es-ES" sz="2400" dirty="0">
                <a:solidFill>
                  <a:srgbClr val="000099"/>
                </a:solidFill>
                <a:latin typeface="Arial" pitchFamily="34" charset="0"/>
              </a:rPr>
              <a:t>con un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 </a:t>
            </a:r>
          </a:p>
          <a:p>
            <a:pPr marL="168275" indent="-1682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</a:rPr>
              <a:t>			</a:t>
            </a:r>
            <a:r>
              <a:rPr lang="es-ES" sz="3200" dirty="0">
                <a:solidFill>
                  <a:srgbClr val="C00000"/>
                </a:solidFill>
                <a:latin typeface="Arial" pitchFamily="34" charset="0"/>
              </a:rPr>
              <a:t>PIN 24 horas, </a:t>
            </a:r>
            <a:r>
              <a:rPr lang="es-ES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que </a:t>
            </a:r>
            <a:r>
              <a:rPr lang="es-ES_tradnl" sz="24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evita el c</a:t>
            </a:r>
            <a:r>
              <a:rPr lang="es-ES" sz="2400" dirty="0" err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omplejo</a:t>
            </a:r>
            <a:r>
              <a:rPr lang="es-ES" sz="24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sistema de gestión de la revocación, personalización y recuerdo del PIN. 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35843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57188" y="1143000"/>
            <a:ext cx="8143875" cy="5354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Arial" pitchFamily="34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dirty="0">
                <a:solidFill>
                  <a:srgbClr val="FF0000"/>
                </a:solidFill>
                <a:latin typeface="+mn-lt"/>
              </a:rPr>
              <a:t> </a:t>
            </a:r>
            <a:r>
              <a:rPr lang="es-ES_tradnl" sz="2000" b="1" dirty="0">
                <a:solidFill>
                  <a:srgbClr val="000099"/>
                </a:solidFill>
                <a:latin typeface="Arial" pitchFamily="34" charset="0"/>
              </a:rPr>
              <a:t>Existen dos vías: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_tradnl" sz="2000" b="1" dirty="0">
              <a:solidFill>
                <a:srgbClr val="000099"/>
              </a:solidFill>
              <a:latin typeface="Arial" pitchFamily="34" charset="0"/>
            </a:endParaRPr>
          </a:p>
          <a:p>
            <a:pPr lvl="1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_tradnl" sz="2000" b="1" dirty="0">
                <a:solidFill>
                  <a:srgbClr val="C00000"/>
                </a:solidFill>
                <a:latin typeface="Arial" pitchFamily="34" charset="0"/>
              </a:rPr>
              <a:t> Registro presencial: </a:t>
            </a:r>
            <a:r>
              <a:rPr lang="es-ES_tradnl" dirty="0">
                <a:solidFill>
                  <a:srgbClr val="000099"/>
                </a:solidFill>
                <a:latin typeface="Arial" pitchFamily="34" charset="0"/>
              </a:rPr>
              <a:t>El contribuyente se identifica una sola vez en las oficinas y aporta su número de móvil. Al que se le remitirá mediante SMS el PIN cuando lo solicite.  </a:t>
            </a:r>
            <a:r>
              <a:rPr lang="es-ES" dirty="0">
                <a:solidFill>
                  <a:srgbClr val="000099"/>
                </a:solidFill>
                <a:latin typeface="Arial" pitchFamily="34" charset="0"/>
              </a:rPr>
              <a:t> 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" sz="2000" dirty="0">
              <a:solidFill>
                <a:srgbClr val="FF0000"/>
              </a:solidFill>
              <a:latin typeface="Arial" pitchFamily="34" charset="0"/>
            </a:endParaRPr>
          </a:p>
          <a:p>
            <a:pPr marL="1082675" lvl="1" indent="-18415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000" b="1" dirty="0">
                <a:solidFill>
                  <a:srgbClr val="C00000"/>
                </a:solidFill>
                <a:latin typeface="Arial" pitchFamily="34" charset="0"/>
              </a:rPr>
              <a:t> Alta en un registro en la Sede electrónica </a:t>
            </a:r>
            <a:r>
              <a:rPr lang="es-ES" dirty="0">
                <a:solidFill>
                  <a:srgbClr val="000099"/>
                </a:solidFill>
                <a:latin typeface="Arial" pitchFamily="34" charset="0"/>
              </a:rPr>
              <a:t>(respuestas a preguntas) y nº móvil</a:t>
            </a:r>
            <a:r>
              <a:rPr lang="es-ES_tradnl" dirty="0">
                <a:solidFill>
                  <a:srgbClr val="000099"/>
                </a:solidFill>
                <a:latin typeface="Arial" pitchFamily="34" charset="0"/>
              </a:rPr>
              <a:t>, al que se le remitirá mediante SMS el PIN cuando lo solicite.</a:t>
            </a:r>
            <a:endParaRPr lang="es-ES" dirty="0">
              <a:solidFill>
                <a:srgbClr val="000099"/>
              </a:solidFill>
              <a:latin typeface="Arial" pitchFamily="34" charset="0"/>
            </a:endParaRP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dirty="0">
                <a:solidFill>
                  <a:srgbClr val="000099"/>
                </a:solidFill>
                <a:latin typeface="Arial" pitchFamily="34" charset="0"/>
              </a:rPr>
              <a:t>       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dirty="0">
              <a:solidFill>
                <a:srgbClr val="FF0000"/>
              </a:solidFill>
              <a:latin typeface="Arial" pitchFamily="34" charset="0"/>
            </a:endParaRP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dirty="0">
              <a:solidFill>
                <a:srgbClr val="FF0000"/>
              </a:solidFill>
              <a:latin typeface="Arial" pitchFamily="34" charset="0"/>
            </a:endParaRP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dirty="0">
              <a:solidFill>
                <a:srgbClr val="FF0000"/>
              </a:solidFill>
              <a:latin typeface="Arial" pitchFamily="34" charset="0"/>
            </a:endParaRP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dirty="0">
              <a:solidFill>
                <a:srgbClr val="FF0000"/>
              </a:solidFill>
              <a:latin typeface="Arial" pitchFamily="34" charset="0"/>
            </a:endParaRP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dirty="0">
              <a:solidFill>
                <a:srgbClr val="3333FF"/>
              </a:solidFill>
              <a:latin typeface="+mn-lt"/>
            </a:endParaRPr>
          </a:p>
        </p:txBody>
      </p:sp>
      <p:sp>
        <p:nvSpPr>
          <p:cNvPr id="35846" name="2 Flecha abajo"/>
          <p:cNvSpPr>
            <a:spLocks noChangeArrowheads="1"/>
          </p:cNvSpPr>
          <p:nvPr/>
        </p:nvSpPr>
        <p:spPr bwMode="auto">
          <a:xfrm>
            <a:off x="3714750" y="4500563"/>
            <a:ext cx="500063" cy="785812"/>
          </a:xfrm>
          <a:prstGeom prst="downArrow">
            <a:avLst>
              <a:gd name="adj1" fmla="val 50000"/>
              <a:gd name="adj2" fmla="val 50024"/>
            </a:avLst>
          </a:prstGeom>
          <a:solidFill>
            <a:srgbClr val="00009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/>
            <a:endParaRPr lang="es-ES_tradnl">
              <a:latin typeface="Calibri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0" y="5300663"/>
            <a:ext cx="7632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                </a:t>
            </a:r>
            <a:r>
              <a:rPr lang="es-ES" sz="2000" b="1" dirty="0">
                <a:solidFill>
                  <a:srgbClr val="006600"/>
                </a:solidFill>
                <a:latin typeface="Arial" pitchFamily="34" charset="0"/>
              </a:rPr>
              <a:t>COMPATIBLE CON EL REGISTRO PRESENCIAL</a:t>
            </a:r>
          </a:p>
        </p:txBody>
      </p:sp>
      <p:sp>
        <p:nvSpPr>
          <p:cNvPr id="35848" name="5 Rectángulo"/>
          <p:cNvSpPr>
            <a:spLocks noChangeArrowheads="1"/>
          </p:cNvSpPr>
          <p:nvPr/>
        </p:nvSpPr>
        <p:spPr bwMode="auto">
          <a:xfrm>
            <a:off x="2643188" y="714375"/>
            <a:ext cx="3516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400" u="sng">
                <a:solidFill>
                  <a:srgbClr val="000099"/>
                </a:solidFill>
              </a:rPr>
              <a:t>¿CÓMO SE OBTIENE?</a:t>
            </a:r>
            <a:r>
              <a:rPr lang="es-ES" sz="2400">
                <a:solidFill>
                  <a:srgbClr val="000099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36867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57188" y="500063"/>
            <a:ext cx="8143875" cy="6042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>
                <a:latin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u="sng" dirty="0">
                <a:solidFill>
                  <a:srgbClr val="000099"/>
                </a:solidFill>
                <a:latin typeface="Arial" pitchFamily="34" charset="0"/>
              </a:rPr>
              <a:t>Subsistirá con otros sistemas de firma no avanzada</a:t>
            </a:r>
            <a:r>
              <a:rPr lang="es-ES" sz="2400" b="1" dirty="0">
                <a:solidFill>
                  <a:srgbClr val="000099"/>
                </a:solidFill>
                <a:latin typeface="+mn-lt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dirty="0">
                <a:solidFill>
                  <a:srgbClr val="000099"/>
                </a:solidFill>
                <a:latin typeface="+mn-lt"/>
              </a:rPr>
              <a:t> 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000" dirty="0">
                <a:solidFill>
                  <a:srgbClr val="C00000"/>
                </a:solidFill>
                <a:latin typeface="Arial" pitchFamily="34" charset="0"/>
              </a:rPr>
              <a:t> </a:t>
            </a:r>
            <a:r>
              <a:rPr lang="es-ES" sz="2000" b="1" dirty="0">
                <a:solidFill>
                  <a:srgbClr val="C00000"/>
                </a:solidFill>
                <a:latin typeface="Arial" pitchFamily="34" charset="0"/>
              </a:rPr>
              <a:t>RENO:</a:t>
            </a:r>
            <a:r>
              <a:rPr lang="es-ES" sz="2000" dirty="0">
                <a:solidFill>
                  <a:srgbClr val="C00000"/>
                </a:solidFill>
                <a:latin typeface="Arial" pitchFamily="34" charset="0"/>
              </a:rPr>
              <a:t> </a:t>
            </a:r>
          </a:p>
          <a:p>
            <a:pPr marL="1341438" lvl="1" indent="-350838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b="1" dirty="0">
                <a:solidFill>
                  <a:srgbClr val="006600"/>
                </a:solidFill>
                <a:latin typeface="Arial" pitchFamily="34" charset="0"/>
              </a:rPr>
              <a:t>Ventajas:</a:t>
            </a:r>
            <a:r>
              <a:rPr lang="es-ES" sz="2000" dirty="0">
                <a:solidFill>
                  <a:srgbClr val="006600"/>
                </a:solidFill>
                <a:latin typeface="Arial" pitchFamily="34" charset="0"/>
              </a:rPr>
              <a:t> </a:t>
            </a:r>
            <a:r>
              <a:rPr lang="es-ES" sz="2000" dirty="0">
                <a:solidFill>
                  <a:srgbClr val="000099"/>
                </a:solidFill>
                <a:latin typeface="Arial" pitchFamily="34" charset="0"/>
              </a:rPr>
              <a:t>Con el nº de referencia, se puede: descargar borrador, modificar el borrador, confirmar el borrador y consultar el estado de la devolución.</a:t>
            </a:r>
          </a:p>
          <a:p>
            <a:pPr marL="1341438" lvl="1" indent="-350838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dirty="0">
              <a:solidFill>
                <a:schemeClr val="accent6">
                  <a:lumMod val="75000"/>
                </a:schemeClr>
              </a:solidFill>
              <a:latin typeface="Arial" pitchFamily="34" charset="0"/>
            </a:endParaRPr>
          </a:p>
          <a:p>
            <a:pPr marL="1341438" lvl="1" indent="-350838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b="1" dirty="0">
                <a:solidFill>
                  <a:srgbClr val="006600"/>
                </a:solidFill>
                <a:latin typeface="Arial" pitchFamily="34" charset="0"/>
              </a:rPr>
              <a:t>Inconvenientes: </a:t>
            </a:r>
            <a:r>
              <a:rPr lang="es-ES" sz="2000" dirty="0">
                <a:solidFill>
                  <a:srgbClr val="006600"/>
                </a:solidFill>
                <a:latin typeface="Arial" pitchFamily="34" charset="0"/>
              </a:rPr>
              <a:t>E</a:t>
            </a:r>
            <a:r>
              <a:rPr lang="es-ES" sz="2000" dirty="0">
                <a:solidFill>
                  <a:srgbClr val="000099"/>
                </a:solidFill>
                <a:latin typeface="Arial" pitchFamily="34" charset="0"/>
              </a:rPr>
              <a:t>l contribuyente debe conocer el importe de la casilla 620) de la declaración del año anterior</a:t>
            </a:r>
            <a:r>
              <a:rPr lang="es-ES" sz="2000" dirty="0">
                <a:solidFill>
                  <a:srgbClr val="3333FF"/>
                </a:solidFill>
                <a:latin typeface="Arial" pitchFamily="34" charset="0"/>
              </a:rPr>
              <a:t> </a:t>
            </a:r>
          </a:p>
          <a:p>
            <a:pPr lvl="1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000" b="1" dirty="0">
                <a:solidFill>
                  <a:srgbClr val="C00000"/>
                </a:solidFill>
                <a:latin typeface="Arial" pitchFamily="34" charset="0"/>
              </a:rPr>
              <a:t> CSV: </a:t>
            </a:r>
          </a:p>
          <a:p>
            <a:pPr marL="990600" lvl="1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sz="2000" b="1" dirty="0">
                <a:solidFill>
                  <a:srgbClr val="006600"/>
                </a:solidFill>
                <a:latin typeface="Arial" pitchFamily="34" charset="0"/>
              </a:rPr>
              <a:t>  Ventajas: </a:t>
            </a:r>
            <a:r>
              <a:rPr lang="es-ES" sz="2000" dirty="0">
                <a:solidFill>
                  <a:srgbClr val="000099"/>
                </a:solidFill>
                <a:latin typeface="Arial" pitchFamily="34" charset="0"/>
              </a:rPr>
              <a:t>para contestar notificaciones de la AEAT a través de Internet, porque se vincula a la notificación, lo cual facilita la formación del expediente electrónico a la AEAT y, sobre todo, evita que el contribuyente tenga que buscar entre los distintos procedimientos y trámites el que le corresponde.</a:t>
            </a:r>
          </a:p>
          <a:p>
            <a:pPr marL="990600" lvl="1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dirty="0">
              <a:solidFill>
                <a:srgbClr val="000099"/>
              </a:solidFill>
              <a:latin typeface="Arial" pitchFamily="34" charset="0"/>
            </a:endParaRPr>
          </a:p>
          <a:p>
            <a:pPr marL="441325" indent="92075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000" b="1" dirty="0">
                <a:solidFill>
                  <a:srgbClr val="C00000"/>
                </a:solidFill>
                <a:latin typeface="Arial" pitchFamily="34" charset="0"/>
              </a:rPr>
              <a:t> Pre-declaración +SMS: </a:t>
            </a:r>
            <a:r>
              <a:rPr lang="es-ES" sz="2000" dirty="0">
                <a:solidFill>
                  <a:srgbClr val="000099"/>
                </a:solidFill>
                <a:latin typeface="Arial" pitchFamily="34" charset="0"/>
              </a:rPr>
              <a:t>implantado en las declaraciones informativas </a:t>
            </a:r>
            <a:endParaRPr lang="es-ES" dirty="0">
              <a:solidFill>
                <a:srgbClr val="000099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38915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917" name="Rectangle 1"/>
          <p:cNvSpPr>
            <a:spLocks noChangeArrowheads="1"/>
          </p:cNvSpPr>
          <p:nvPr/>
        </p:nvSpPr>
        <p:spPr bwMode="auto">
          <a:xfrm>
            <a:off x="285750" y="1143000"/>
            <a:ext cx="850106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s-ES"/>
          </a:p>
          <a:p>
            <a:pPr lvl="1" eaLnBrk="0" hangingPunct="0">
              <a:buFontTx/>
              <a:buAutoNum type="arabicPeriod"/>
            </a:pPr>
            <a:r>
              <a:rPr lang="es-ES" sz="2200">
                <a:solidFill>
                  <a:srgbClr val="000099"/>
                </a:solidFill>
                <a:cs typeface="Times New Roman" pitchFamily="18" charset="0"/>
              </a:rPr>
              <a:t>-Autoliquidaciones periódicas:  retenciones, IVA, pagos fraccionados ,etc.</a:t>
            </a:r>
            <a:endParaRPr lang="es-ES" sz="2200">
              <a:solidFill>
                <a:srgbClr val="000099"/>
              </a:solidFill>
              <a:latin typeface="Univers"/>
              <a:cs typeface="Times New Roman" pitchFamily="18" charset="0"/>
            </a:endParaRPr>
          </a:p>
          <a:p>
            <a:pPr lvl="1" eaLnBrk="0" hangingPunct="0">
              <a:buFontTx/>
              <a:buAutoNum type="arabicPeriod"/>
            </a:pPr>
            <a:r>
              <a:rPr lang="es-ES" sz="2200">
                <a:solidFill>
                  <a:srgbClr val="000099"/>
                </a:solidFill>
                <a:cs typeface="Times New Roman" pitchFamily="18" charset="0"/>
              </a:rPr>
              <a:t>-Declaraciones informativas (tanto puras como resúmenes anuales retenciones e IVA) </a:t>
            </a:r>
            <a:endParaRPr lang="es-ES" sz="2200">
              <a:solidFill>
                <a:srgbClr val="000099"/>
              </a:solidFill>
              <a:latin typeface="Univers"/>
              <a:cs typeface="Times New Roman" pitchFamily="18" charset="0"/>
            </a:endParaRPr>
          </a:p>
          <a:p>
            <a:pPr lvl="1" eaLnBrk="0" hangingPunct="0">
              <a:buFontTx/>
              <a:buAutoNum type="arabicPeriod"/>
            </a:pPr>
            <a:r>
              <a:rPr lang="es-ES" sz="2200">
                <a:solidFill>
                  <a:srgbClr val="000099"/>
                </a:solidFill>
                <a:cs typeface="Times New Roman" pitchFamily="18" charset="0"/>
              </a:rPr>
              <a:t>-Declaración IRPF e IP </a:t>
            </a:r>
            <a:r>
              <a:rPr lang="es-ES" sz="2200">
                <a:solidFill>
                  <a:srgbClr val="C00000"/>
                </a:solidFill>
                <a:cs typeface="Times New Roman" pitchFamily="18" charset="0"/>
              </a:rPr>
              <a:t>(coexistencia con sistema RENO)</a:t>
            </a:r>
            <a:endParaRPr lang="es-ES" sz="2200">
              <a:solidFill>
                <a:srgbClr val="C00000"/>
              </a:solidFill>
              <a:latin typeface="Univers"/>
              <a:cs typeface="Times New Roman" pitchFamily="18" charset="0"/>
            </a:endParaRPr>
          </a:p>
          <a:p>
            <a:pPr lvl="1" eaLnBrk="0" hangingPunct="0">
              <a:buFontTx/>
              <a:buAutoNum type="arabicPeriod"/>
            </a:pPr>
            <a:r>
              <a:rPr lang="es-ES" sz="2200">
                <a:solidFill>
                  <a:srgbClr val="000099"/>
                </a:solidFill>
                <a:cs typeface="Times New Roman" pitchFamily="18" charset="0"/>
              </a:rPr>
              <a:t>-Declaraciones censales</a:t>
            </a:r>
            <a:endParaRPr lang="es-ES" sz="2200">
              <a:solidFill>
                <a:srgbClr val="000099"/>
              </a:solidFill>
              <a:latin typeface="Univers"/>
              <a:cs typeface="Times New Roman" pitchFamily="18" charset="0"/>
            </a:endParaRPr>
          </a:p>
          <a:p>
            <a:pPr lvl="1" eaLnBrk="0" hangingPunct="0">
              <a:buFontTx/>
              <a:buAutoNum type="arabicPeriod"/>
            </a:pPr>
            <a:r>
              <a:rPr lang="es-ES" sz="2200">
                <a:solidFill>
                  <a:srgbClr val="000099"/>
                </a:solidFill>
                <a:cs typeface="Times New Roman" pitchFamily="18" charset="0"/>
              </a:rPr>
              <a:t>-Certificados</a:t>
            </a:r>
            <a:endParaRPr lang="es-ES" sz="2200">
              <a:solidFill>
                <a:srgbClr val="C00000"/>
              </a:solidFill>
              <a:latin typeface="Univers"/>
              <a:cs typeface="Times New Roman" pitchFamily="18" charset="0"/>
            </a:endParaRPr>
          </a:p>
          <a:p>
            <a:pPr lvl="1" eaLnBrk="0" hangingPunct="0">
              <a:buFontTx/>
              <a:buAutoNum type="arabicPeriod"/>
            </a:pPr>
            <a:r>
              <a:rPr lang="es-ES" sz="2200">
                <a:solidFill>
                  <a:srgbClr val="000099"/>
                </a:solidFill>
                <a:cs typeface="Times New Roman" pitchFamily="18" charset="0"/>
              </a:rPr>
              <a:t>-Contestación a comunicaciones y notificaciones 	</a:t>
            </a:r>
            <a:r>
              <a:rPr lang="es-ES" sz="2200">
                <a:solidFill>
                  <a:srgbClr val="C00000"/>
                </a:solidFill>
                <a:cs typeface="Times New Roman" pitchFamily="18" charset="0"/>
              </a:rPr>
              <a:t>(coexistencia con sistema CSV) </a:t>
            </a:r>
            <a:endParaRPr lang="es-ES" sz="2200">
              <a:solidFill>
                <a:srgbClr val="000099"/>
              </a:solidFill>
              <a:latin typeface="Univers"/>
              <a:cs typeface="Times New Roman" pitchFamily="18" charset="0"/>
            </a:endParaRPr>
          </a:p>
          <a:p>
            <a:pPr lvl="1" eaLnBrk="0" hangingPunct="0">
              <a:buFontTx/>
              <a:buAutoNum type="arabicPeriod"/>
            </a:pPr>
            <a:r>
              <a:rPr lang="es-ES" sz="2200">
                <a:solidFill>
                  <a:srgbClr val="000099"/>
                </a:solidFill>
                <a:cs typeface="Times New Roman" pitchFamily="18" charset="0"/>
              </a:rPr>
              <a:t>-Mis expedientes. La utilización del PIN 24 horas por las personas físicas en Mis expedientes favorecería extraordinariamente la utilización de la sede electrónica.</a:t>
            </a:r>
            <a:endParaRPr lang="es-ES" sz="2200">
              <a:solidFill>
                <a:srgbClr val="000099"/>
              </a:solidFill>
            </a:endParaRPr>
          </a:p>
          <a:p>
            <a:pPr eaLnBrk="0" hangingPunct="0"/>
            <a:endParaRPr lang="es-ES" sz="2200"/>
          </a:p>
        </p:txBody>
      </p:sp>
      <p:sp>
        <p:nvSpPr>
          <p:cNvPr id="38918" name="3 CuadroTexto"/>
          <p:cNvSpPr txBox="1">
            <a:spLocks noChangeArrowheads="1"/>
          </p:cNvSpPr>
          <p:nvPr/>
        </p:nvSpPr>
        <p:spPr bwMode="auto">
          <a:xfrm>
            <a:off x="0" y="785813"/>
            <a:ext cx="8786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800">
                <a:solidFill>
                  <a:srgbClr val="000099"/>
                </a:solidFill>
              </a:rPr>
              <a:t>Se podrán presentar con PIN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39939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8748713" cy="298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6000" b="1" dirty="0">
              <a:solidFill>
                <a:prstClr val="white"/>
              </a:solidFill>
              <a:latin typeface="+mn-lt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800" b="1" dirty="0">
              <a:solidFill>
                <a:prstClr val="white"/>
              </a:solidFill>
              <a:latin typeface="+mn-lt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4000" b="1" dirty="0">
              <a:solidFill>
                <a:prstClr val="whit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cs typeface="Arial" charset="0"/>
            </a:endParaRPr>
          </a:p>
        </p:txBody>
      </p:sp>
      <p:sp>
        <p:nvSpPr>
          <p:cNvPr id="39942" name="Rectangle 3"/>
          <p:cNvSpPr txBox="1">
            <a:spLocks noChangeArrowheads="1"/>
          </p:cNvSpPr>
          <p:nvPr/>
        </p:nvSpPr>
        <p:spPr bwMode="auto">
          <a:xfrm>
            <a:off x="642938" y="2286000"/>
            <a:ext cx="7678737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7" rIns="91432" bIns="45717"/>
          <a:lstStyle/>
          <a:p>
            <a:pPr marL="742950" lvl="1" indent="-285750" algn="just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v"/>
            </a:pPr>
            <a:r>
              <a:rPr lang="es-ES_tradnl" sz="2400">
                <a:solidFill>
                  <a:srgbClr val="C00000"/>
                </a:solidFill>
              </a:rPr>
              <a:t>Contexto económico: </a:t>
            </a:r>
          </a:p>
          <a:p>
            <a:pPr marL="1200150" lvl="2" indent="-285750" algn="just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2400">
                <a:solidFill>
                  <a:srgbClr val="000099"/>
                </a:solidFill>
              </a:rPr>
              <a:t>Reducción del déficit  y </a:t>
            </a:r>
          </a:p>
          <a:p>
            <a:pPr marL="1200150" lvl="2" indent="-285750" algn="just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s-ES" sz="2400">
                <a:solidFill>
                  <a:srgbClr val="000099"/>
                </a:solidFill>
              </a:rPr>
              <a:t>Austeridad  presupuestaria </a:t>
            </a:r>
          </a:p>
          <a:p>
            <a:pPr marL="742950" lvl="1" indent="-285750" algn="just" eaLnBrk="0" hangingPunct="0">
              <a:lnSpc>
                <a:spcPct val="150000"/>
              </a:lnSpc>
              <a:spcBef>
                <a:spcPct val="20000"/>
              </a:spcBef>
              <a:buFont typeface="Wingdings" pitchFamily="2" charset="2"/>
              <a:buChar char="v"/>
            </a:pPr>
            <a:r>
              <a:rPr lang="es-ES" sz="2400">
                <a:solidFill>
                  <a:srgbClr val="C00000"/>
                </a:solidFill>
              </a:rPr>
              <a:t>Disminución de efectivos </a:t>
            </a:r>
            <a:r>
              <a:rPr lang="es-ES" sz="2400">
                <a:solidFill>
                  <a:srgbClr val="000099"/>
                </a:solidFill>
              </a:rPr>
              <a:t>en los próximos años. </a:t>
            </a:r>
          </a:p>
          <a:p>
            <a:pPr marL="374650" indent="-374650" algn="just">
              <a:lnSpc>
                <a:spcPct val="150000"/>
              </a:lnSpc>
            </a:pPr>
            <a:endParaRPr lang="es-ES_tradnl" b="1">
              <a:solidFill>
                <a:srgbClr val="002060"/>
              </a:solidFill>
            </a:endParaRPr>
          </a:p>
        </p:txBody>
      </p:sp>
      <p:sp>
        <p:nvSpPr>
          <p:cNvPr id="39943" name="7 Rectángulo"/>
          <p:cNvSpPr>
            <a:spLocks noChangeArrowheads="1"/>
          </p:cNvSpPr>
          <p:nvPr/>
        </p:nvSpPr>
        <p:spPr bwMode="auto">
          <a:xfrm>
            <a:off x="428625" y="1214438"/>
            <a:ext cx="792956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240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ENTORNO  PARA  PROYECTOS  FUTUROS</a:t>
            </a:r>
          </a:p>
          <a:p>
            <a:r>
              <a:rPr lang="es-ES" sz="2400">
                <a:solidFill>
                  <a:srgbClr val="000099"/>
                </a:solidFill>
              </a:rPr>
              <a:t> </a:t>
            </a:r>
            <a:endParaRPr lang="es-ES" sz="2400">
              <a:solidFill>
                <a:srgbClr val="000099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40963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1 CuadroTexto"/>
          <p:cNvSpPr txBox="1">
            <a:spLocks noChangeArrowheads="1"/>
          </p:cNvSpPr>
          <p:nvPr/>
        </p:nvSpPr>
        <p:spPr bwMode="auto">
          <a:xfrm>
            <a:off x="500063" y="1214438"/>
            <a:ext cx="7929562" cy="529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-4572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Generalizar, para empresarios y profesionales, </a:t>
            </a:r>
            <a:r>
              <a:rPr lang="es-ES" sz="2000" cap="all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la presentación obligatoria por Internet de declaraciones informativas</a:t>
            </a:r>
            <a:r>
              <a:rPr lang="es-E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(2013)  </a:t>
            </a:r>
            <a:r>
              <a:rPr lang="es-ES" sz="2000" cap="all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y autoliquidaciones </a:t>
            </a:r>
            <a:r>
              <a:rPr lang="es-E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(2014) </a:t>
            </a:r>
          </a:p>
          <a:p>
            <a:pPr indent="-4572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0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 partir de 2013: Ambicioso proyecto de  </a:t>
            </a:r>
            <a:r>
              <a:rPr lang="es-E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CITA PREVIA </a:t>
            </a:r>
            <a:r>
              <a:rPr lang="es-E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s-ES" sz="20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todas las GESTIONES CON ATENCIÓN PRESENCIAL</a:t>
            </a:r>
            <a:endParaRPr lang="es-ES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2200" cap="all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2200" cap="all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utoRregularización</a:t>
            </a:r>
            <a:r>
              <a:rPr lang="es-ES" sz="2200" cap="all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voluntaria</a:t>
            </a:r>
            <a:r>
              <a:rPr lang="es-ES" sz="2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Propuesta de declaración complementaria, evitando las sanciones, aunque no los recargos por presentación extemporánea. Permitiría liberar recursos desde el control de pequeñas discrepancias hacia labores de control más complejas.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22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s-ES" sz="2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Reducir nº de declaraciones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defRPr/>
            </a:pPr>
            <a:endParaRPr lang="es-ES" sz="22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s-ES" sz="22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Canal preferente de información y asistencia</a:t>
            </a:r>
            <a:r>
              <a:rPr lang="es-ES" sz="22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s-E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asesores y colaboradores sociales</a:t>
            </a:r>
            <a:endParaRPr lang="es-ES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2 Rectángulo"/>
          <p:cNvSpPr>
            <a:spLocks noChangeArrowheads="1"/>
          </p:cNvSpPr>
          <p:nvPr/>
        </p:nvSpPr>
        <p:spPr bwMode="auto">
          <a:xfrm>
            <a:off x="785813" y="642938"/>
            <a:ext cx="7715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3200" cap="all" dirty="0">
                <a:solidFill>
                  <a:srgbClr val="000099"/>
                </a:solidFill>
                <a:latin typeface="Arial" pitchFamily="34" charset="0"/>
              </a:rPr>
              <a:t>Algunos</a:t>
            </a:r>
            <a:r>
              <a:rPr lang="es-ES" sz="3200" dirty="0">
                <a:solidFill>
                  <a:srgbClr val="000099"/>
                </a:solidFill>
                <a:latin typeface="Arial" pitchFamily="34" charset="0"/>
              </a:rPr>
              <a:t> PROYECTOS FUTUROS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43011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3013" name="Picture 6" descr="aeat"/>
          <p:cNvPicPr>
            <a:picLocks noChangeAspect="1" noChangeArrowheads="1" noCrop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4357688"/>
            <a:ext cx="1928813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4 Marcador de contenido"/>
          <p:cNvSpPr txBox="1">
            <a:spLocks/>
          </p:cNvSpPr>
          <p:nvPr/>
        </p:nvSpPr>
        <p:spPr bwMode="auto">
          <a:xfrm>
            <a:off x="214313" y="857250"/>
            <a:ext cx="8929687" cy="60007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de-DE" sz="3200" kern="0" dirty="0">
              <a:latin typeface="+mn-lt"/>
              <a:cs typeface="Arial" charset="0"/>
            </a:endParaRP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de-DE" sz="3200" kern="0" dirty="0">
              <a:latin typeface="+mn-lt"/>
              <a:cs typeface="Arial" charset="0"/>
            </a:endParaRP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de-DE" sz="3200" kern="0" dirty="0">
              <a:latin typeface="+mn-lt"/>
              <a:cs typeface="Arial" charset="0"/>
            </a:endParaRP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de-DE" sz="3200" kern="0" dirty="0">
                <a:latin typeface="+mn-lt"/>
                <a:cs typeface="Arial" charset="0"/>
              </a:rPr>
              <a:t>      </a:t>
            </a: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de-DE" sz="3200" kern="0" dirty="0">
              <a:latin typeface="+mn-lt"/>
              <a:cs typeface="Arial" charset="0"/>
            </a:endParaRP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de-DE" sz="3200" b="1" kern="0" dirty="0">
              <a:latin typeface="+mn-lt"/>
              <a:cs typeface="Arial" charset="0"/>
            </a:endParaRP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de-DE" sz="3200" b="1" kern="0" dirty="0">
              <a:latin typeface="+mn-lt"/>
              <a:cs typeface="Arial" charset="0"/>
            </a:endParaRP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de-DE" sz="3200" b="1" kern="0" dirty="0">
              <a:latin typeface="+mn-lt"/>
              <a:cs typeface="Arial" charset="0"/>
            </a:endParaRP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de-DE" sz="3200" b="1" kern="0" dirty="0">
                <a:latin typeface="+mn-lt"/>
                <a:cs typeface="Arial" charset="0"/>
              </a:rPr>
              <a:t>        </a:t>
            </a: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r>
              <a:rPr lang="de-DE" sz="3200" b="1" kern="0" dirty="0">
                <a:latin typeface="Cambria" pitchFamily="18" charset="0"/>
                <a:cs typeface="Arial" charset="0"/>
              </a:rPr>
              <a:t>            </a:t>
            </a:r>
          </a:p>
          <a:p>
            <a:pPr marL="342900" indent="-342900" eaLnBrk="0" fontAlgn="auto" hangingPunct="0">
              <a:spcBef>
                <a:spcPct val="20000"/>
              </a:spcBef>
              <a:spcAft>
                <a:spcPts val="0"/>
              </a:spcAft>
              <a:defRPr/>
            </a:pPr>
            <a:endParaRPr lang="de-DE" sz="3200" b="1" kern="0" dirty="0">
              <a:latin typeface="Arnprior" pitchFamily="2" charset="0"/>
              <a:cs typeface="Arial" charset="0"/>
            </a:endParaRPr>
          </a:p>
        </p:txBody>
      </p:sp>
      <p:sp>
        <p:nvSpPr>
          <p:cNvPr id="9" name="8 Rectángulo"/>
          <p:cNvSpPr/>
          <p:nvPr/>
        </p:nvSpPr>
        <p:spPr>
          <a:xfrm rot="10800000" flipV="1">
            <a:off x="285750" y="3500438"/>
            <a:ext cx="8286750" cy="5857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b="1" kern="0" dirty="0">
                <a:latin typeface="Cambria" pitchFamily="18" charset="0"/>
                <a:cs typeface="Arial" charset="0"/>
              </a:rPr>
              <a:t>            </a:t>
            </a:r>
            <a:r>
              <a:rPr lang="de-DE" sz="3200" b="1" kern="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cs typeface="Arial" charset="0"/>
              </a:rPr>
              <a:t>MUCHAS   GRACIAS POR SU ATENCIÓN</a:t>
            </a:r>
            <a:endParaRPr lang="es-ES" sz="3200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43016" name="4 Rectángulo"/>
          <p:cNvSpPr>
            <a:spLocks noChangeArrowheads="1"/>
          </p:cNvSpPr>
          <p:nvPr/>
        </p:nvSpPr>
        <p:spPr bwMode="auto">
          <a:xfrm>
            <a:off x="0" y="6000750"/>
            <a:ext cx="8572500" cy="37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s-ES" sz="1400" i="1">
                <a:solidFill>
                  <a:srgbClr val="000099"/>
                </a:solidFill>
                <a:latin typeface="Calibri" pitchFamily="34" charset="0"/>
              </a:rPr>
              <a:t>                                      </a:t>
            </a:r>
            <a:endParaRPr lang="es-ES" sz="1400" b="1" i="1">
              <a:solidFill>
                <a:srgbClr val="000099"/>
              </a:solidFill>
              <a:latin typeface="Calibri" pitchFamily="34" charset="0"/>
            </a:endParaRPr>
          </a:p>
        </p:txBody>
      </p:sp>
      <p:pic>
        <p:nvPicPr>
          <p:cNvPr id="43017" name="0 Imagen" descr="logo_eurosocial_rgb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88" y="857250"/>
            <a:ext cx="821531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15363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9"/>
          <p:cNvSpPr txBox="1">
            <a:spLocks noChangeArrowheads="1"/>
          </p:cNvSpPr>
          <p:nvPr/>
        </p:nvSpPr>
        <p:spPr>
          <a:xfrm>
            <a:off x="0" y="714375"/>
            <a:ext cx="9144000" cy="500063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kern="0" dirty="0">
                <a:solidFill>
                  <a:srgbClr val="000099"/>
                </a:solidFill>
                <a:latin typeface="+mn-lt"/>
                <a:ea typeface="+mj-ea"/>
                <a:cs typeface="+mj-cs"/>
              </a:rPr>
              <a:t>ADMINISTRACIÓN TRIBUTARIA</a:t>
            </a:r>
            <a:endParaRPr lang="es-ES" sz="2800" kern="0" dirty="0">
              <a:solidFill>
                <a:srgbClr val="000099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20" name="AutoShape 11"/>
          <p:cNvSpPr>
            <a:spLocks noChangeArrowheads="1"/>
          </p:cNvSpPr>
          <p:nvPr/>
        </p:nvSpPr>
        <p:spPr bwMode="auto">
          <a:xfrm>
            <a:off x="179512" y="1268760"/>
            <a:ext cx="8784976" cy="1152128"/>
          </a:xfrm>
          <a:prstGeom prst="roundRect">
            <a:avLst>
              <a:gd name="adj" fmla="val 16667"/>
            </a:avLst>
          </a:prstGeom>
          <a:solidFill>
            <a:srgbClr val="FFCCCC">
              <a:alpha val="50195"/>
            </a:srgbClr>
          </a:soli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2800" b="1" dirty="0">
                <a:solidFill>
                  <a:srgbClr val="000099"/>
                </a:solidFill>
                <a:latin typeface="+mn-lt"/>
              </a:rPr>
              <a:t>Objetivo</a:t>
            </a:r>
            <a:r>
              <a:rPr lang="es-ES_tradnl" sz="2800" dirty="0">
                <a:solidFill>
                  <a:srgbClr val="000099"/>
                </a:solidFill>
                <a:latin typeface="+mn-lt"/>
              </a:rPr>
              <a:t>:</a:t>
            </a:r>
            <a:r>
              <a:rPr lang="es-ES_tradnl" sz="2800" dirty="0">
                <a:solidFill>
                  <a:srgbClr val="000099"/>
                </a:solidFill>
                <a:latin typeface="Bookman Old Style" pitchFamily="18" charset="0"/>
              </a:rPr>
              <a:t>  </a:t>
            </a:r>
            <a:r>
              <a:rPr lang="es-ES_tradnl" sz="2800" dirty="0">
                <a:solidFill>
                  <a:srgbClr val="000099"/>
                </a:solidFill>
                <a:latin typeface="Arial" pitchFamily="34" charset="0"/>
              </a:rPr>
              <a:t>aplicación efectiva del sistema tributario</a:t>
            </a:r>
          </a:p>
        </p:txBody>
      </p:sp>
      <p:grpSp>
        <p:nvGrpSpPr>
          <p:cNvPr id="15369" name="10 Grupo"/>
          <p:cNvGrpSpPr>
            <a:grpSpLocks/>
          </p:cNvGrpSpPr>
          <p:nvPr/>
        </p:nvGrpSpPr>
        <p:grpSpPr bwMode="auto">
          <a:xfrm>
            <a:off x="357188" y="2643188"/>
            <a:ext cx="8286750" cy="3081337"/>
            <a:chOff x="285750" y="2705100"/>
            <a:chExt cx="8286750" cy="3081338"/>
          </a:xfrm>
        </p:grpSpPr>
        <p:sp>
          <p:nvSpPr>
            <p:cNvPr id="22" name="AutoShape 10"/>
            <p:cNvSpPr>
              <a:spLocks noChangeArrowheads="1"/>
            </p:cNvSpPr>
            <p:nvPr/>
          </p:nvSpPr>
          <p:spPr bwMode="auto">
            <a:xfrm>
              <a:off x="2882900" y="2705100"/>
              <a:ext cx="3871912" cy="719137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</a:rPr>
                <a:t>LÍNEAS ESTRATÉGICAS</a:t>
              </a:r>
            </a:p>
          </p:txBody>
        </p:sp>
        <p:sp>
          <p:nvSpPr>
            <p:cNvPr id="23" name="AutoShape 12"/>
            <p:cNvSpPr>
              <a:spLocks noChangeArrowheads="1"/>
            </p:cNvSpPr>
            <p:nvPr/>
          </p:nvSpPr>
          <p:spPr bwMode="auto">
            <a:xfrm>
              <a:off x="5268912" y="4071937"/>
              <a:ext cx="3303588" cy="1714501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dirty="0">
                  <a:solidFill>
                    <a:srgbClr val="C0504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</a:rPr>
                <a:t>Luchar contra el fraude:</a:t>
              </a:r>
            </a:p>
            <a:p>
              <a:pPr lvl="1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es-ES_tradnl" dirty="0">
                  <a:solidFill>
                    <a:srgbClr val="C0504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</a:rPr>
                <a:t>  Prevención</a:t>
              </a:r>
            </a:p>
            <a:p>
              <a:pPr lvl="1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es-ES_tradnl" dirty="0">
                  <a:solidFill>
                    <a:srgbClr val="C0504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</a:rPr>
                <a:t>  Persecución</a:t>
              </a:r>
              <a:endParaRPr lang="es-ES_tradnl" dirty="0">
                <a:solidFill>
                  <a:srgbClr val="C0504D"/>
                </a:solidFill>
                <a:latin typeface="+mn-lt"/>
              </a:endParaRPr>
            </a:p>
          </p:txBody>
        </p:sp>
        <p:sp>
          <p:nvSpPr>
            <p:cNvPr id="24" name="AutoShape 13"/>
            <p:cNvSpPr>
              <a:spLocks noChangeArrowheads="1"/>
            </p:cNvSpPr>
            <p:nvPr/>
          </p:nvSpPr>
          <p:spPr bwMode="auto">
            <a:xfrm>
              <a:off x="285750" y="4000500"/>
              <a:ext cx="4645025" cy="941387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auto">
                <a:lnSpc>
                  <a:spcPct val="20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dirty="0">
                  <a:solidFill>
                    <a:srgbClr val="C0504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</a:rPr>
                <a:t>Facilitar el </a:t>
              </a:r>
            </a:p>
            <a:p>
              <a:pPr algn="ctr" fontAlgn="auto">
                <a:lnSpc>
                  <a:spcPct val="7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_tradnl" dirty="0">
                  <a:solidFill>
                    <a:srgbClr val="C0504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</a:rPr>
                <a:t>cumplimiento voluntario</a:t>
              </a:r>
              <a:endParaRPr lang="es-ES_tradnl" dirty="0">
                <a:solidFill>
                  <a:srgbClr val="C0504D"/>
                </a:solidFill>
                <a:latin typeface="+mn-lt"/>
              </a:endParaRPr>
            </a:p>
          </p:txBody>
        </p:sp>
        <p:cxnSp>
          <p:nvCxnSpPr>
            <p:cNvPr id="15374" name="AutoShape 15"/>
            <p:cNvCxnSpPr>
              <a:cxnSpLocks noChangeShapeType="1"/>
            </p:cNvCxnSpPr>
            <p:nvPr/>
          </p:nvCxnSpPr>
          <p:spPr bwMode="auto">
            <a:xfrm rot="5400000">
              <a:off x="3205956" y="2707482"/>
              <a:ext cx="639763" cy="2082800"/>
            </a:xfrm>
            <a:prstGeom prst="bentConnector3">
              <a:avLst>
                <a:gd name="adj1" fmla="val 49875"/>
              </a:avLst>
            </a:prstGeom>
            <a:noFill/>
            <a:ln w="38100">
              <a:solidFill>
                <a:srgbClr val="008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5375" name="AutoShape 16"/>
            <p:cNvCxnSpPr>
              <a:cxnSpLocks noChangeShapeType="1"/>
            </p:cNvCxnSpPr>
            <p:nvPr/>
          </p:nvCxnSpPr>
          <p:spPr bwMode="auto">
            <a:xfrm rot="16200000" flipH="1">
              <a:off x="5291931" y="2709069"/>
              <a:ext cx="661988" cy="2101850"/>
            </a:xfrm>
            <a:prstGeom prst="bentConnector3">
              <a:avLst>
                <a:gd name="adj1" fmla="val 49880"/>
              </a:avLst>
            </a:prstGeom>
            <a:noFill/>
            <a:ln w="38100">
              <a:solidFill>
                <a:srgbClr val="008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27" name="26 Flecha abajo"/>
            <p:cNvSpPr/>
            <p:nvPr/>
          </p:nvSpPr>
          <p:spPr>
            <a:xfrm>
              <a:off x="2268537" y="5013326"/>
              <a:ext cx="404813" cy="503237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>
                <a:solidFill>
                  <a:prstClr val="white"/>
                </a:solidFill>
              </a:endParaRPr>
            </a:p>
          </p:txBody>
        </p:sp>
      </p:grpSp>
      <p:sp>
        <p:nvSpPr>
          <p:cNvPr id="15370" name="17 Rectángulo"/>
          <p:cNvSpPr>
            <a:spLocks noChangeArrowheads="1"/>
          </p:cNvSpPr>
          <p:nvPr/>
        </p:nvSpPr>
        <p:spPr bwMode="auto">
          <a:xfrm>
            <a:off x="714375" y="5500688"/>
            <a:ext cx="36433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2000">
                <a:solidFill>
                  <a:srgbClr val="000099"/>
                </a:solidFill>
                <a:latin typeface="Calibri" pitchFamily="34" charset="0"/>
              </a:rPr>
              <a:t>Servicios de</a:t>
            </a:r>
          </a:p>
          <a:p>
            <a:pPr algn="ctr"/>
            <a:r>
              <a:rPr lang="es-ES" sz="2000">
                <a:solidFill>
                  <a:srgbClr val="000099"/>
                </a:solidFill>
                <a:latin typeface="Calibri" pitchFamily="34" charset="0"/>
              </a:rPr>
              <a:t> información  y asistencia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16387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</a:t>
            </a: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de la </a:t>
            </a: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Dirección</a:t>
            </a: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6389" name="Text Box 2"/>
          <p:cNvSpPr txBox="1">
            <a:spLocks noChangeArrowheads="1"/>
          </p:cNvSpPr>
          <p:nvPr/>
        </p:nvSpPr>
        <p:spPr bwMode="auto">
          <a:xfrm>
            <a:off x="285750" y="857250"/>
            <a:ext cx="8643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200">
                <a:solidFill>
                  <a:srgbClr val="000099"/>
                </a:solidFill>
                <a:latin typeface="Calibri" pitchFamily="34" charset="0"/>
              </a:rPr>
              <a:t>ESQUEMA FISCAL ESPAÑOL 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28625" y="1500188"/>
            <a:ext cx="8715375" cy="617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s-ES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s-ES" sz="2000" b="1" dirty="0">
                <a:solidFill>
                  <a:srgbClr val="C00000"/>
                </a:solidFill>
                <a:latin typeface="Arial" pitchFamily="34" charset="0"/>
              </a:rPr>
              <a:t>Elevado número de  contribuyentes </a:t>
            </a:r>
            <a:r>
              <a:rPr lang="es-ES" sz="1400" b="1" dirty="0">
                <a:solidFill>
                  <a:srgbClr val="000099"/>
                </a:solidFill>
                <a:latin typeface="Arial" pitchFamily="34" charset="0"/>
              </a:rPr>
              <a:t>(más de 55 millones y 20 millones Renta)</a:t>
            </a:r>
          </a:p>
          <a:p>
            <a:pPr marL="742950" lvl="1" indent="-285750" fontAlgn="auto">
              <a:spcBef>
                <a:spcPct val="20000"/>
              </a:spcBef>
              <a:spcAft>
                <a:spcPts val="0"/>
              </a:spcAft>
              <a:buClr>
                <a:schemeClr val="accent3">
                  <a:lumMod val="50000"/>
                </a:schemeClr>
              </a:buClr>
              <a:buSzPct val="95000"/>
              <a:buFontTx/>
              <a:buChar char="•"/>
              <a:defRPr/>
            </a:pPr>
            <a:r>
              <a:rPr lang="es-ES" sz="2000" b="1" dirty="0">
                <a:solidFill>
                  <a:srgbClr val="0033CC"/>
                </a:solidFill>
                <a:latin typeface="Arial" pitchFamily="34" charset="0"/>
              </a:rPr>
              <a:t> </a:t>
            </a:r>
            <a:r>
              <a:rPr lang="es-ES_tradnl" sz="2000" b="1" u="sng" dirty="0">
                <a:solidFill>
                  <a:srgbClr val="008000"/>
                </a:solidFill>
                <a:latin typeface="Arial" pitchFamily="34" charset="0"/>
              </a:rPr>
              <a:t>Censo</a:t>
            </a:r>
            <a:r>
              <a:rPr lang="es-ES_tradnl" sz="2000" b="1" dirty="0">
                <a:solidFill>
                  <a:srgbClr val="008000"/>
                </a:solidFill>
                <a:latin typeface="Arial" pitchFamily="34" charset="0"/>
              </a:rPr>
              <a:t>:</a:t>
            </a:r>
          </a:p>
          <a:p>
            <a:pPr marL="1143000" lvl="2" indent="-228600" fontAlgn="auto">
              <a:spcBef>
                <a:spcPct val="20000"/>
              </a:spcBef>
              <a:spcAft>
                <a:spcPts val="0"/>
              </a:spcAft>
              <a:buSzPct val="95000"/>
              <a:buFont typeface="Wingdings" pitchFamily="2" charset="2"/>
              <a:buChar char="Ø"/>
              <a:defRPr/>
            </a:pPr>
            <a:r>
              <a:rPr lang="es-ES_tradnl" sz="2000" dirty="0">
                <a:solidFill>
                  <a:srgbClr val="000099"/>
                </a:solidFill>
                <a:latin typeface="Arial" pitchFamily="34" charset="0"/>
              </a:rPr>
              <a:t>Obligados tributarios :                                             52,5 millones </a:t>
            </a:r>
          </a:p>
          <a:p>
            <a:pPr marL="1143000" lvl="2" indent="-228600" fontAlgn="auto">
              <a:spcBef>
                <a:spcPct val="20000"/>
              </a:spcBef>
              <a:spcAft>
                <a:spcPts val="0"/>
              </a:spcAft>
              <a:buSzPct val="95000"/>
              <a:buFont typeface="Wingdings" pitchFamily="2" charset="2"/>
              <a:buChar char="Ø"/>
              <a:defRPr/>
            </a:pPr>
            <a:r>
              <a:rPr lang="es-ES_tradnl" sz="2000" dirty="0">
                <a:solidFill>
                  <a:srgbClr val="000099"/>
                </a:solidFill>
                <a:latin typeface="Arial" pitchFamily="34" charset="0"/>
              </a:rPr>
              <a:t>Empresarios, profesionales y retenedores:	        5,3 millones</a:t>
            </a:r>
          </a:p>
          <a:p>
            <a:pPr marL="1143000" lvl="2" indent="-228600" fontAlgn="auto">
              <a:spcBef>
                <a:spcPct val="20000"/>
              </a:spcBef>
              <a:spcAft>
                <a:spcPts val="0"/>
              </a:spcAft>
              <a:buSzPct val="95000"/>
              <a:buFont typeface="Wingdings" pitchFamily="2" charset="2"/>
              <a:buChar char="Ø"/>
              <a:defRPr/>
            </a:pPr>
            <a:endParaRPr lang="es-ES_tradnl" sz="2000" dirty="0">
              <a:solidFill>
                <a:srgbClr val="FF0000"/>
              </a:solidFill>
              <a:latin typeface="Arial" pitchFamily="34" charset="0"/>
            </a:endParaRPr>
          </a:p>
          <a:p>
            <a:pPr algn="just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000" b="1" dirty="0">
                <a:solidFill>
                  <a:srgbClr val="C00000"/>
                </a:solidFill>
                <a:latin typeface="Arial" pitchFamily="34" charset="0"/>
              </a:rPr>
              <a:t> Elevado número de declaraciones y modelos</a:t>
            </a:r>
          </a:p>
          <a:p>
            <a:pPr marL="742950" lvl="1" indent="-285750" algn="just" fontAlgn="auto">
              <a:spcBef>
                <a:spcPct val="20000"/>
              </a:spcBef>
              <a:spcAft>
                <a:spcPts val="0"/>
              </a:spcAft>
              <a:buSzPct val="95000"/>
              <a:buFontTx/>
              <a:buChar char="•"/>
              <a:defRPr/>
            </a:pPr>
            <a:r>
              <a:rPr lang="es-ES_tradnl" sz="2000" b="1" u="sng" dirty="0">
                <a:solidFill>
                  <a:srgbClr val="008000"/>
                </a:solidFill>
                <a:latin typeface="Arial" pitchFamily="34" charset="0"/>
              </a:rPr>
              <a:t>Declaraciones gestionadas en el año 2012</a:t>
            </a:r>
            <a:r>
              <a:rPr lang="es-ES_tradnl" sz="2000" b="1" dirty="0">
                <a:solidFill>
                  <a:srgbClr val="008000"/>
                </a:solidFill>
                <a:latin typeface="Arial" pitchFamily="34" charset="0"/>
              </a:rPr>
              <a:t>:</a:t>
            </a:r>
          </a:p>
          <a:p>
            <a:pPr marL="1143000" lvl="2" indent="-228600" algn="just" fontAlgn="auto">
              <a:spcBef>
                <a:spcPct val="20000"/>
              </a:spcBef>
              <a:spcAft>
                <a:spcPts val="0"/>
              </a:spcAft>
              <a:buSzPct val="95000"/>
              <a:buFont typeface="Wingdings" pitchFamily="2" charset="2"/>
              <a:buChar char="Ø"/>
              <a:defRPr/>
            </a:pPr>
            <a:r>
              <a:rPr lang="es-ES_tradnl" sz="2000" dirty="0">
                <a:solidFill>
                  <a:srgbClr val="000099"/>
                </a:solidFill>
                <a:latin typeface="Arial" pitchFamily="34" charset="0"/>
              </a:rPr>
              <a:t>IRPF 2011:		    19,5 millones</a:t>
            </a:r>
          </a:p>
          <a:p>
            <a:pPr marL="1143000" lvl="2" indent="-228600" algn="just" fontAlgn="auto">
              <a:spcBef>
                <a:spcPct val="20000"/>
              </a:spcBef>
              <a:spcAft>
                <a:spcPts val="0"/>
              </a:spcAft>
              <a:buSzPct val="95000"/>
              <a:buFont typeface="Wingdings" pitchFamily="2" charset="2"/>
              <a:buChar char="Ø"/>
              <a:defRPr/>
            </a:pPr>
            <a:r>
              <a:rPr lang="es-ES_tradnl" sz="2000" dirty="0">
                <a:solidFill>
                  <a:srgbClr val="000099"/>
                </a:solidFill>
                <a:latin typeface="Arial" pitchFamily="34" charset="0"/>
              </a:rPr>
              <a:t>IVA 2012:		      3,4 millones</a:t>
            </a:r>
          </a:p>
          <a:p>
            <a:pPr marL="1143000" lvl="2" indent="-228600" algn="just" fontAlgn="auto">
              <a:spcBef>
                <a:spcPct val="20000"/>
              </a:spcBef>
              <a:spcAft>
                <a:spcPts val="0"/>
              </a:spcAft>
              <a:buSzPct val="95000"/>
              <a:buFont typeface="Wingdings" pitchFamily="2" charset="2"/>
              <a:buChar char="Ø"/>
              <a:defRPr/>
            </a:pPr>
            <a:r>
              <a:rPr lang="es-ES_tradnl" sz="2000" dirty="0">
                <a:solidFill>
                  <a:srgbClr val="000099"/>
                </a:solidFill>
                <a:latin typeface="Arial" pitchFamily="34" charset="0"/>
              </a:rPr>
              <a:t>I. Sociedades 2011:	      1,4 millones</a:t>
            </a:r>
          </a:p>
          <a:p>
            <a:pPr marL="1143000" lvl="2" indent="-228600" algn="just" fontAlgn="auto">
              <a:spcBef>
                <a:spcPct val="20000"/>
              </a:spcBef>
              <a:spcAft>
                <a:spcPts val="0"/>
              </a:spcAft>
              <a:buSzPct val="95000"/>
              <a:buFont typeface="Wingdings" pitchFamily="2" charset="2"/>
              <a:buChar char="Ø"/>
              <a:defRPr/>
            </a:pPr>
            <a:endParaRPr lang="es-ES_tradnl" sz="2000" dirty="0">
              <a:solidFill>
                <a:srgbClr val="FF0000"/>
              </a:solidFill>
              <a:latin typeface="Arial" pitchFamily="34" charset="0"/>
            </a:endParaRPr>
          </a:p>
          <a:p>
            <a:pPr algn="just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s-ES" sz="2000" b="1" dirty="0">
                <a:solidFill>
                  <a:srgbClr val="C00000"/>
                </a:solidFill>
                <a:latin typeface="Arial" pitchFamily="34" charset="0"/>
              </a:rPr>
              <a:t>La complejidad de las normas tributarias y su carácter cambiante</a:t>
            </a:r>
          </a:p>
          <a:p>
            <a:pPr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b="1" dirty="0">
              <a:solidFill>
                <a:srgbClr val="0033CC"/>
              </a:solidFill>
              <a:latin typeface="+mn-lt"/>
            </a:endParaRPr>
          </a:p>
          <a:p>
            <a:pPr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s-ES" b="1" dirty="0">
              <a:solidFill>
                <a:srgbClr val="0033CC"/>
              </a:solidFill>
              <a:latin typeface="+mn-lt"/>
            </a:endParaRPr>
          </a:p>
          <a:p>
            <a:pPr lvl="1"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defRPr/>
            </a:pPr>
            <a:endParaRPr lang="es-ES" sz="2000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18435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Text Box 2"/>
          <p:cNvSpPr txBox="1">
            <a:spLocks noChangeArrowheads="1"/>
          </p:cNvSpPr>
          <p:nvPr/>
        </p:nvSpPr>
        <p:spPr bwMode="auto">
          <a:xfrm>
            <a:off x="500063" y="785813"/>
            <a:ext cx="86439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3200">
                <a:solidFill>
                  <a:srgbClr val="003399"/>
                </a:solidFill>
                <a:latin typeface="Calibri" pitchFamily="34" charset="0"/>
              </a:rPr>
              <a:t>ESQUEMA IMPOSITIVO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57188" y="1571625"/>
            <a:ext cx="8429625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algn="just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dirty="0">
                <a:solidFill>
                  <a:srgbClr val="0033CC"/>
                </a:solidFill>
                <a:latin typeface="+mn-lt"/>
              </a:rPr>
              <a:t>  </a:t>
            </a:r>
            <a:r>
              <a:rPr lang="es-ES" sz="2200" dirty="0">
                <a:solidFill>
                  <a:srgbClr val="003399"/>
                </a:solidFill>
                <a:latin typeface="+mn-lt"/>
              </a:rPr>
              <a:t>Generalización sistema autoliquidación     </a:t>
            </a:r>
          </a:p>
          <a:p>
            <a:pPr lvl="1" algn="just" fontAlgn="auto">
              <a:spcBef>
                <a:spcPts val="600"/>
              </a:spcBef>
              <a:spcAft>
                <a:spcPts val="0"/>
              </a:spcAft>
              <a:defRPr/>
            </a:pPr>
            <a:endParaRPr lang="es-ES" dirty="0">
              <a:solidFill>
                <a:srgbClr val="C00000"/>
              </a:solidFill>
              <a:latin typeface="+mn-lt"/>
            </a:endParaRPr>
          </a:p>
          <a:p>
            <a:pPr lvl="1" algn="just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s-ES" sz="2200" dirty="0">
                <a:solidFill>
                  <a:srgbClr val="C00000"/>
                </a:solidFill>
                <a:latin typeface="+mn-lt"/>
              </a:rPr>
              <a:t>         Traslado de la carga administrativa al contribuyente</a:t>
            </a:r>
          </a:p>
          <a:p>
            <a:pPr lvl="1"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2200" dirty="0">
                <a:solidFill>
                  <a:srgbClr val="0033CC"/>
                </a:solidFill>
                <a:latin typeface="+mn-lt"/>
              </a:rPr>
              <a:t> </a:t>
            </a:r>
            <a:r>
              <a:rPr lang="es-ES" sz="2200" dirty="0">
                <a:solidFill>
                  <a:srgbClr val="003399"/>
                </a:solidFill>
                <a:latin typeface="+mn-lt"/>
              </a:rPr>
              <a:t>Necesidad de </a:t>
            </a:r>
            <a:r>
              <a:rPr lang="es-ES" sz="2200" b="1" dirty="0">
                <a:solidFill>
                  <a:srgbClr val="003399"/>
                </a:solidFill>
                <a:latin typeface="+mn-lt"/>
              </a:rPr>
              <a:t>un </a:t>
            </a:r>
            <a:r>
              <a:rPr lang="es-ES" sz="2200" b="1" dirty="0">
                <a:solidFill>
                  <a:srgbClr val="C00000"/>
                </a:solidFill>
                <a:latin typeface="+mn-lt"/>
              </a:rPr>
              <a:t>control </a:t>
            </a:r>
            <a:r>
              <a:rPr lang="es-ES" sz="2200" b="1" dirty="0">
                <a:solidFill>
                  <a:srgbClr val="003399"/>
                </a:solidFill>
                <a:latin typeface="+mn-lt"/>
              </a:rPr>
              <a:t>a posteriori </a:t>
            </a:r>
            <a:r>
              <a:rPr lang="es-ES" sz="2200" dirty="0">
                <a:solidFill>
                  <a:srgbClr val="003399"/>
                </a:solidFill>
                <a:latin typeface="+mn-lt"/>
              </a:rPr>
              <a:t>más intenso 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2200" dirty="0">
                <a:solidFill>
                  <a:srgbClr val="0033CC"/>
                </a:solidFill>
                <a:latin typeface="+mn-lt"/>
              </a:rPr>
              <a:t> </a:t>
            </a:r>
            <a:r>
              <a:rPr lang="es-ES" sz="2200" dirty="0">
                <a:solidFill>
                  <a:srgbClr val="003399"/>
                </a:solidFill>
                <a:latin typeface="+mn-lt"/>
              </a:rPr>
              <a:t>Necesidad de información de contraste         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rgbClr val="0033CC"/>
                </a:solidFill>
                <a:latin typeface="+mn-lt"/>
              </a:rPr>
              <a:t>	</a:t>
            </a:r>
          </a:p>
          <a:p>
            <a:pPr lvl="1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es-ES" sz="2200" b="1" dirty="0">
                <a:solidFill>
                  <a:srgbClr val="C00000"/>
                </a:solidFill>
                <a:latin typeface="+mn-lt"/>
              </a:rPr>
              <a:t>         </a:t>
            </a:r>
            <a:r>
              <a:rPr lang="es-ES" sz="2200" dirty="0">
                <a:solidFill>
                  <a:srgbClr val="C00000"/>
                </a:solidFill>
                <a:latin typeface="+mn-lt"/>
              </a:rPr>
              <a:t>Obligaciones de suministro de información </a:t>
            </a:r>
          </a:p>
          <a:p>
            <a:pPr lvl="1"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s-ES" sz="2200" b="1" dirty="0">
                <a:solidFill>
                  <a:srgbClr val="0033CC"/>
                </a:solidFill>
                <a:latin typeface="+mn-lt"/>
              </a:rPr>
              <a:t> </a:t>
            </a:r>
            <a:r>
              <a:rPr lang="es-ES" sz="2200" b="1" dirty="0">
                <a:solidFill>
                  <a:srgbClr val="003399"/>
                </a:solidFill>
                <a:latin typeface="+mn-lt"/>
              </a:rPr>
              <a:t>Búsqueda de </a:t>
            </a:r>
            <a:r>
              <a:rPr lang="es-ES" sz="2200" b="1" dirty="0">
                <a:solidFill>
                  <a:srgbClr val="C00000"/>
                </a:solidFill>
                <a:latin typeface="+mn-lt"/>
              </a:rPr>
              <a:t>colaboradores </a:t>
            </a:r>
            <a:r>
              <a:rPr lang="es-ES" sz="2200" b="1" dirty="0">
                <a:solidFill>
                  <a:srgbClr val="FF0000"/>
                </a:solidFill>
                <a:latin typeface="+mn-lt"/>
              </a:rPr>
              <a:t>          </a:t>
            </a:r>
          </a:p>
          <a:p>
            <a:pPr marL="981075" lvl="1"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200" b="1" dirty="0">
                <a:solidFill>
                  <a:srgbClr val="0033CC"/>
                </a:solidFill>
                <a:latin typeface="+mn-lt"/>
              </a:rPr>
              <a:t> </a:t>
            </a:r>
            <a:r>
              <a:rPr lang="es-ES" sz="2200" dirty="0">
                <a:solidFill>
                  <a:srgbClr val="003399"/>
                </a:solidFill>
                <a:latin typeface="+mn-lt"/>
              </a:rPr>
              <a:t>Presentación e ingreso de autoliquidaciones en EEFF.</a:t>
            </a:r>
          </a:p>
          <a:p>
            <a:pPr marL="981075" lvl="1" algn="just" fontAlgn="auto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200" dirty="0">
                <a:solidFill>
                  <a:srgbClr val="003399"/>
                </a:solidFill>
                <a:latin typeface="+mn-lt"/>
              </a:rPr>
              <a:t> Agentes retenedores</a:t>
            </a:r>
            <a:endParaRPr lang="es-ES" sz="2200" b="1" dirty="0">
              <a:solidFill>
                <a:srgbClr val="0033CC"/>
              </a:solidFill>
              <a:latin typeface="Comic Sans MS" pitchFamily="66" charset="0"/>
            </a:endParaRPr>
          </a:p>
        </p:txBody>
      </p:sp>
      <p:grpSp>
        <p:nvGrpSpPr>
          <p:cNvPr id="18439" name="7 Grupo"/>
          <p:cNvGrpSpPr>
            <a:grpSpLocks/>
          </p:cNvGrpSpPr>
          <p:nvPr/>
        </p:nvGrpSpPr>
        <p:grpSpPr bwMode="auto">
          <a:xfrm>
            <a:off x="3500438" y="2000250"/>
            <a:ext cx="285750" cy="2178050"/>
            <a:chOff x="3500422" y="1850391"/>
            <a:chExt cx="285752" cy="2347782"/>
          </a:xfrm>
        </p:grpSpPr>
        <p:sp>
          <p:nvSpPr>
            <p:cNvPr id="18440" name="3 Flecha derecha"/>
            <p:cNvSpPr>
              <a:spLocks noChangeArrowheads="1"/>
            </p:cNvSpPr>
            <p:nvPr/>
          </p:nvSpPr>
          <p:spPr bwMode="auto">
            <a:xfrm rot="5400000">
              <a:off x="3393265" y="1957548"/>
              <a:ext cx="500066" cy="285752"/>
            </a:xfrm>
            <a:prstGeom prst="rightArrow">
              <a:avLst>
                <a:gd name="adj1" fmla="val 37407"/>
                <a:gd name="adj2" fmla="val 50021"/>
              </a:avLst>
            </a:prstGeom>
            <a:solidFill>
              <a:srgbClr val="C00000"/>
            </a:solidFill>
            <a:ln w="9525" algn="ctr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pPr algn="r"/>
              <a:endParaRPr lang="es-ES_tradnl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18441" name="3 Flecha derecha"/>
            <p:cNvSpPr>
              <a:spLocks noChangeArrowheads="1"/>
            </p:cNvSpPr>
            <p:nvPr/>
          </p:nvSpPr>
          <p:spPr bwMode="auto">
            <a:xfrm rot="5400000">
              <a:off x="3393265" y="3805264"/>
              <a:ext cx="500066" cy="285752"/>
            </a:xfrm>
            <a:prstGeom prst="rightArrow">
              <a:avLst>
                <a:gd name="adj1" fmla="val 37407"/>
                <a:gd name="adj2" fmla="val 50021"/>
              </a:avLst>
            </a:prstGeom>
            <a:solidFill>
              <a:srgbClr val="C00000"/>
            </a:solidFill>
            <a:ln w="9525" algn="ctr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pPr algn="r"/>
              <a:endParaRPr lang="es-ES_tradnl">
                <a:solidFill>
                  <a:srgbClr val="FFFFFF"/>
                </a:solidFill>
                <a:latin typeface="Calibri" pitchFamily="34" charset="0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19459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61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88" y="571500"/>
            <a:ext cx="9013825" cy="564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21507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8"/>
          <p:cNvSpPr txBox="1">
            <a:spLocks/>
          </p:cNvSpPr>
          <p:nvPr/>
        </p:nvSpPr>
        <p:spPr>
          <a:xfrm>
            <a:off x="0" y="857250"/>
            <a:ext cx="9144000" cy="928688"/>
          </a:xfrm>
          <a:prstGeom prst="rect">
            <a:avLst/>
          </a:prstGeom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600" b="1" kern="0" dirty="0">
                <a:solidFill>
                  <a:srgbClr val="000099"/>
                </a:solidFill>
                <a:latin typeface="+mn-lt"/>
                <a:ea typeface="+mj-ea"/>
              </a:rPr>
              <a:t>FUNCIONES BÁSICAS DEL DEPARTAMENTO DE GESTIÓN TRIBUTARIA</a:t>
            </a:r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571500" y="2000250"/>
            <a:ext cx="8229600" cy="395605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lIns="83485" tIns="41742" rIns="83485" bIns="41742">
            <a:spAutoFit/>
          </a:bodyPr>
          <a:lstStyle/>
          <a:p>
            <a:pPr marL="342900" indent="-342900" algn="just">
              <a:spcBef>
                <a:spcPct val="20000"/>
              </a:spcBef>
              <a:buFont typeface="Wingdings" pitchFamily="2" charset="2"/>
              <a:buChar char="q"/>
            </a:pPr>
            <a:r>
              <a:rPr lang="es-ES_tradnl">
                <a:solidFill>
                  <a:srgbClr val="008000"/>
                </a:solidFill>
                <a:latin typeface="Calibri" pitchFamily="34" charset="0"/>
              </a:rPr>
              <a:t>Información y Asistencia tributaria:</a:t>
            </a:r>
          </a:p>
          <a:p>
            <a:pPr marL="742950" lvl="1" indent="-285750" algn="just">
              <a:spcBef>
                <a:spcPct val="20000"/>
              </a:spcBef>
              <a:buFont typeface="Wingdings" pitchFamily="2" charset="2"/>
              <a:buChar char="q"/>
            </a:pPr>
            <a:endParaRPr lang="es-ES_tradnl" sz="2000">
              <a:solidFill>
                <a:srgbClr val="FF0000"/>
              </a:solidFill>
              <a:latin typeface="Calibri" pitchFamily="34" charset="0"/>
            </a:endParaRPr>
          </a:p>
          <a:p>
            <a:pPr marL="742950" lvl="1" indent="-285750" algn="just">
              <a:spcBef>
                <a:spcPct val="20000"/>
              </a:spcBef>
              <a:buFont typeface="Wingdings" pitchFamily="2" charset="2"/>
              <a:buChar char="Ø"/>
            </a:pPr>
            <a:r>
              <a:rPr lang="es-ES_tradnl" sz="2000" b="1">
                <a:solidFill>
                  <a:srgbClr val="C00000"/>
                </a:solidFill>
                <a:latin typeface="Calibri" pitchFamily="34" charset="0"/>
              </a:rPr>
              <a:t>Facilita el cumplimiento voluntario </a:t>
            </a:r>
          </a:p>
          <a:p>
            <a:pPr marL="742950" lvl="1" indent="-285750" algn="just">
              <a:spcBef>
                <a:spcPct val="20000"/>
              </a:spcBef>
            </a:pPr>
            <a:endParaRPr lang="es-ES_tradnl" sz="2000">
              <a:solidFill>
                <a:srgbClr val="C0504D"/>
              </a:solidFill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  <a:buSzPct val="110000"/>
              <a:buFont typeface="Wingdings" pitchFamily="2" charset="2"/>
              <a:buChar char="q"/>
            </a:pPr>
            <a:r>
              <a:rPr lang="es-ES_tradnl">
                <a:solidFill>
                  <a:srgbClr val="008000"/>
                </a:solidFill>
                <a:latin typeface="Calibri" pitchFamily="34" charset="0"/>
              </a:rPr>
              <a:t>Control del cumplimiento de las obligaciones tributarias:</a:t>
            </a:r>
          </a:p>
          <a:p>
            <a:pPr marL="742950" lvl="1" indent="-285750" algn="just">
              <a:spcBef>
                <a:spcPct val="20000"/>
              </a:spcBef>
              <a:buFont typeface="Wingdings" pitchFamily="2" charset="2"/>
              <a:buChar char="q"/>
            </a:pPr>
            <a:endParaRPr lang="es-ES_tradnl" sz="2000">
              <a:solidFill>
                <a:srgbClr val="FF0000"/>
              </a:solidFill>
              <a:latin typeface="Calibri" pitchFamily="34" charset="0"/>
            </a:endParaRPr>
          </a:p>
          <a:p>
            <a:pPr marL="742950" lvl="1" indent="-285750" algn="just">
              <a:spcBef>
                <a:spcPct val="20000"/>
              </a:spcBef>
              <a:buFont typeface="Wingdings" pitchFamily="2" charset="2"/>
              <a:buChar char="Ø"/>
            </a:pPr>
            <a:r>
              <a:rPr lang="es-ES_tradnl" sz="2000">
                <a:solidFill>
                  <a:srgbClr val="000099"/>
                </a:solidFill>
                <a:latin typeface="Calibri" pitchFamily="34" charset="0"/>
              </a:rPr>
              <a:t>Refuerza las actuaciones de control, desincentivando y corrigiendo los incumplimientos.</a:t>
            </a:r>
            <a:r>
              <a:rPr lang="es-ES_tradnl" sz="2000" b="1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es-ES_tradnl" sz="2000" b="1">
                <a:solidFill>
                  <a:srgbClr val="C00000"/>
                </a:solidFill>
                <a:latin typeface="Calibri" pitchFamily="34" charset="0"/>
              </a:rPr>
              <a:t>Control masivo</a:t>
            </a:r>
          </a:p>
          <a:p>
            <a:pPr marL="742950" lvl="1" indent="-285750" algn="just">
              <a:spcBef>
                <a:spcPct val="20000"/>
              </a:spcBef>
              <a:buFont typeface="Wingdings" pitchFamily="2" charset="2"/>
              <a:buChar char="Ø"/>
            </a:pPr>
            <a:r>
              <a:rPr lang="es-ES_tradnl" sz="2000">
                <a:solidFill>
                  <a:srgbClr val="000099"/>
                </a:solidFill>
                <a:latin typeface="Calibri" pitchFamily="34" charset="0"/>
              </a:rPr>
              <a:t>Gestión compartida con Inspección y Aduanas e IIEE. </a:t>
            </a:r>
            <a:r>
              <a:rPr lang="es-ES_tradnl" sz="2000" b="1">
                <a:solidFill>
                  <a:srgbClr val="C00000"/>
                </a:solidFill>
                <a:latin typeface="Calibri" pitchFamily="34" charset="0"/>
              </a:rPr>
              <a:t>Control Intensivo</a:t>
            </a:r>
          </a:p>
          <a:p>
            <a:pPr marL="742950" lvl="1" indent="-285750" algn="just">
              <a:spcBef>
                <a:spcPct val="20000"/>
              </a:spcBef>
            </a:pPr>
            <a:endParaRPr lang="es-ES_tradnl" sz="2000">
              <a:solidFill>
                <a:srgbClr val="339966"/>
              </a:solidFill>
              <a:latin typeface="Calibri" pitchFamily="34" charset="0"/>
            </a:endParaRPr>
          </a:p>
          <a:p>
            <a:pPr marL="342900" indent="-342900" algn="just">
              <a:spcBef>
                <a:spcPct val="20000"/>
              </a:spcBef>
              <a:buSzPct val="110000"/>
              <a:buFont typeface="Wingdings" pitchFamily="2" charset="2"/>
              <a:buChar char="q"/>
            </a:pPr>
            <a:r>
              <a:rPr lang="es-ES_tradnl">
                <a:solidFill>
                  <a:srgbClr val="008000"/>
                </a:solidFill>
                <a:latin typeface="Calibri" pitchFamily="34" charset="0"/>
              </a:rPr>
              <a:t>Otras funciones: </a:t>
            </a:r>
            <a:r>
              <a:rPr lang="es-ES_tradnl" sz="2000" b="1">
                <a:solidFill>
                  <a:srgbClr val="C00000"/>
                </a:solidFill>
                <a:latin typeface="Calibri" pitchFamily="34" charset="0"/>
              </a:rPr>
              <a:t>certificados, NIF, censos…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23555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7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8" y="785813"/>
            <a:ext cx="9001125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25603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1 Título"/>
          <p:cNvSpPr txBox="1">
            <a:spLocks/>
          </p:cNvSpPr>
          <p:nvPr/>
        </p:nvSpPr>
        <p:spPr bwMode="auto">
          <a:xfrm>
            <a:off x="285750" y="857250"/>
            <a:ext cx="8858250" cy="7143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s-ES" sz="2400" b="1" u="sng">
                <a:solidFill>
                  <a:schemeClr val="accent2"/>
                </a:solidFill>
                <a:latin typeface="+mj-lt"/>
                <a:ea typeface="+mj-ea"/>
                <a:cs typeface="+mj-cs"/>
              </a:rPr>
              <a:t>EL CONTROL MASIVO EN LA AEAT:  CARACTERÍSTICAS</a:t>
            </a:r>
            <a:endParaRPr lang="es-ES" sz="2400" b="1" u="sng" dirty="0">
              <a:solidFill>
                <a:schemeClr val="accent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2 Marcador de contenido"/>
          <p:cNvSpPr txBox="1">
            <a:spLocks/>
          </p:cNvSpPr>
          <p:nvPr/>
        </p:nvSpPr>
        <p:spPr bwMode="auto">
          <a:xfrm>
            <a:off x="228600" y="1643063"/>
            <a:ext cx="8534400" cy="47386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b="1" dirty="0">
                <a:solidFill>
                  <a:schemeClr val="tx2"/>
                </a:solidFill>
                <a:latin typeface="+mn-lt"/>
              </a:rPr>
              <a:t>Se comprueba el riesgo de todas las declaraciones.</a:t>
            </a:r>
          </a:p>
          <a:p>
            <a:pPr marL="742950" lvl="1" indent="-28575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ES" sz="2400" b="1" dirty="0">
                <a:solidFill>
                  <a:schemeClr val="tx2"/>
                </a:solidFill>
                <a:latin typeface="+mn-lt"/>
              </a:rPr>
              <a:t>Especial  énfasis en las devoluciones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b="1" dirty="0">
                <a:solidFill>
                  <a:schemeClr val="tx2"/>
                </a:solidFill>
                <a:latin typeface="+mn-lt"/>
              </a:rPr>
              <a:t>Se utiliza información ya disponible (no investigación)</a:t>
            </a:r>
          </a:p>
          <a:p>
            <a:pPr marL="742950" lvl="1" indent="-28575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ES" sz="2400" b="1" dirty="0">
                <a:solidFill>
                  <a:schemeClr val="tx2"/>
                </a:solidFill>
                <a:latin typeface="+mn-lt"/>
              </a:rPr>
              <a:t>En su mayor parte de terceros.</a:t>
            </a:r>
          </a:p>
          <a:p>
            <a:pPr marL="742950" lvl="1" indent="-28575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ES" sz="2400" b="1" dirty="0">
                <a:solidFill>
                  <a:schemeClr val="tx2"/>
                </a:solidFill>
                <a:latin typeface="+mn-lt"/>
              </a:rPr>
              <a:t>Del propio contribuyente</a:t>
            </a:r>
          </a:p>
          <a:p>
            <a:pPr marL="342900" indent="-34290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b="1" dirty="0">
                <a:solidFill>
                  <a:schemeClr val="tx2"/>
                </a:solidFill>
                <a:latin typeface="+mn-lt"/>
              </a:rPr>
              <a:t>Las competencias son reducidas; en actividades económicas no se puede:</a:t>
            </a:r>
          </a:p>
          <a:p>
            <a:pPr marL="742950" lvl="1" indent="-28575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ES" sz="2400" b="1" dirty="0">
                <a:solidFill>
                  <a:schemeClr val="tx2"/>
                </a:solidFill>
                <a:latin typeface="+mn-lt"/>
              </a:rPr>
              <a:t>Comprobar la economía real (no se sale del despacho)</a:t>
            </a:r>
          </a:p>
          <a:p>
            <a:pPr marL="742950" lvl="1" indent="-28575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ES" sz="2400" b="1" dirty="0">
                <a:solidFill>
                  <a:schemeClr val="tx2"/>
                </a:solidFill>
                <a:latin typeface="+mn-lt"/>
              </a:rPr>
              <a:t>Comprobar la economía financiera (movimientos bancarios)</a:t>
            </a:r>
          </a:p>
          <a:p>
            <a:pPr marL="742950" lvl="1" indent="-285750" algn="just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s-ES" sz="2400" b="1" dirty="0">
                <a:solidFill>
                  <a:schemeClr val="tx2"/>
                </a:solidFill>
                <a:latin typeface="+mn-lt"/>
              </a:rPr>
              <a:t>Comprobar la contabilidad mercantil</a:t>
            </a:r>
          </a:p>
          <a:p>
            <a:pPr marL="742950" lvl="1" indent="-285750" algn="just" fontAlgn="auto">
              <a:spcBef>
                <a:spcPct val="20000"/>
              </a:spcBef>
              <a:spcAft>
                <a:spcPts val="0"/>
              </a:spcAft>
              <a:defRPr/>
            </a:pPr>
            <a:endParaRPr lang="es-ES" sz="2800" b="1" dirty="0">
              <a:solidFill>
                <a:schemeClr val="tx2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3 Rectángulo"/>
          <p:cNvSpPr>
            <a:spLocks noChangeArrowheads="1"/>
          </p:cNvSpPr>
          <p:nvPr/>
        </p:nvSpPr>
        <p:spPr bwMode="auto">
          <a:xfrm>
            <a:off x="214313" y="6488113"/>
            <a:ext cx="8572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i="1">
                <a:solidFill>
                  <a:srgbClr val="0000CC"/>
                </a:solidFill>
              </a:rPr>
              <a:t> </a:t>
            </a:r>
            <a:endParaRPr lang="es-ES_tradnl">
              <a:latin typeface="Calibri" pitchFamily="34" charset="0"/>
            </a:endParaRPr>
          </a:p>
        </p:txBody>
      </p:sp>
      <p:pic>
        <p:nvPicPr>
          <p:cNvPr id="27651" name="Picture 9" descr="C:\Documents and Settings\v00840yc\Escritorio\presentacion copi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CuadroTexto"/>
          <p:cNvSpPr txBox="1"/>
          <p:nvPr/>
        </p:nvSpPr>
        <p:spPr>
          <a:xfrm>
            <a:off x="1643063" y="6429375"/>
            <a:ext cx="6215062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_tradnl" sz="1400" i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Gabinete de la Dirección General de la AEAT</a:t>
            </a:r>
            <a:endParaRPr lang="es-ES_tradnl" sz="1400" i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653" name="Text Box 15"/>
          <p:cNvSpPr txBox="1">
            <a:spLocks noChangeArrowheads="1"/>
          </p:cNvSpPr>
          <p:nvPr/>
        </p:nvSpPr>
        <p:spPr bwMode="auto">
          <a:xfrm>
            <a:off x="571500" y="1143000"/>
            <a:ext cx="7196138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_tradnl" sz="2400" b="1">
                <a:solidFill>
                  <a:schemeClr val="accent2"/>
                </a:solidFill>
              </a:rPr>
              <a:t>Requisitos básicos del control masivo</a:t>
            </a:r>
          </a:p>
        </p:txBody>
      </p:sp>
      <p:sp>
        <p:nvSpPr>
          <p:cNvPr id="8" name="Text Box 16"/>
          <p:cNvSpPr txBox="1">
            <a:spLocks noChangeArrowheads="1"/>
          </p:cNvSpPr>
          <p:nvPr/>
        </p:nvSpPr>
        <p:spPr bwMode="auto">
          <a:xfrm>
            <a:off x="762000" y="2071688"/>
            <a:ext cx="7696200" cy="4062412"/>
          </a:xfrm>
          <a:prstGeom prst="rect">
            <a:avLst/>
          </a:prstGeom>
          <a:noFill/>
          <a:ln w="9525" cap="sq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0" lvl="1" algn="just" defTabSz="384175" eaLnBrk="0" fontAlgn="auto" hangingPunct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	</a:t>
            </a:r>
            <a:r>
              <a:rPr lang="es-ES_tradnl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Sistema de obtención de información con trascendencia tributaria, imprescindible para que el control sea eficaz.</a:t>
            </a:r>
          </a:p>
          <a:p>
            <a:pPr marL="0" lvl="1" algn="just" defTabSz="384175" eaLnBrk="0" fontAlgn="auto" hangingPunct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_tradnl" sz="24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1" algn="just" defTabSz="384175" eaLnBrk="0" fontAlgn="auto" hangingPunct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Censo actualizado de contribuyentes.</a:t>
            </a:r>
          </a:p>
          <a:p>
            <a:pPr marL="0" lvl="1" algn="just" defTabSz="384175" eaLnBrk="0" fontAlgn="auto" hangingPunct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_tradnl" sz="24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lvl="1" algn="just" defTabSz="384175" eaLnBrk="0" fontAlgn="auto" hangingPunct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_tradnl" sz="2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	Mecanismos de coordinación interinstitucional e 				internacional.	</a:t>
            </a:r>
          </a:p>
          <a:p>
            <a:pPr marL="0" lvl="1" algn="just" defTabSz="384175" eaLnBrk="0" fontAlgn="auto" hangingPunct="0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s-ES_tradnl" sz="24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Aplicaciones informáticas: La AEAT ha optado por desarrollos propios</a:t>
            </a:r>
          </a:p>
          <a:p>
            <a:pPr marL="296863" indent="-296863" algn="just" defTabSz="384175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s-ES_tradnl" sz="24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3 Marcador de pie de página"/>
          <p:cNvSpPr>
            <a:spLocks noGrp="1"/>
          </p:cNvSpPr>
          <p:nvPr>
            <p:ph type="ftr" sz="quarter" idx="11"/>
          </p:nvPr>
        </p:nvSpPr>
        <p:spPr bwMode="auto">
          <a:xfrm>
            <a:off x="857250" y="5357813"/>
            <a:ext cx="4362450" cy="214312"/>
          </a:xfrm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l">
              <a:defRPr/>
            </a:pPr>
            <a:r>
              <a:rPr lang="es-ES" dirty="0" smtClean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1727</Words>
  <Application>Microsoft Office PowerPoint</Application>
  <PresentationFormat>Presentación en pantalla (4:3)</PresentationFormat>
  <Paragraphs>278</Paragraphs>
  <Slides>18</Slides>
  <Notes>11</Notes>
  <HiddenSlides>0</HiddenSlides>
  <MMClips>0</MMClips>
  <ScaleCrop>false</ScaleCrop>
  <HeadingPairs>
    <vt:vector size="6" baseType="variant">
      <vt:variant>
        <vt:lpstr>Fuentes usadas</vt:lpstr>
      </vt:variant>
      <vt:variant>
        <vt:i4>11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30" baseType="lpstr">
      <vt:lpstr>Calibri</vt:lpstr>
      <vt:lpstr>Arial</vt:lpstr>
      <vt:lpstr>Bookman Old Style</vt:lpstr>
      <vt:lpstr>Wingdings</vt:lpstr>
      <vt:lpstr>Comic Sans MS</vt:lpstr>
      <vt:lpstr>Times New Roman</vt:lpstr>
      <vt:lpstr>Univers</vt:lpstr>
      <vt:lpstr>Verdana</vt:lpstr>
      <vt:lpstr>Cambria</vt:lpstr>
      <vt:lpstr>Arnprior</vt:lpstr>
      <vt:lpstr>Garamond</vt:lpstr>
      <vt:lpstr>Tema de Office</vt:lpstr>
      <vt:lpstr>ELEMENTOS BÁSICOS  DEL MODELO DE GESTIÓN DEL SISTEMA TRIBUTARIO EN ESPAÑA  Encuentro sobre Registro de Contribuyentes Antigua (Guatemala).               AGOSTO 2013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Company>Banco de España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Juan Ignacio Martínez Ayúcar</dc:creator>
  <cp:lastModifiedBy> </cp:lastModifiedBy>
  <cp:revision>20</cp:revision>
  <dcterms:created xsi:type="dcterms:W3CDTF">2013-08-09T07:26:16Z</dcterms:created>
  <dcterms:modified xsi:type="dcterms:W3CDTF">2013-10-28T10:14:58Z</dcterms:modified>
</cp:coreProperties>
</file>